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2.xml" ContentType="application/vnd.openxmlformats-officedocument.presentationml.comments+xml"/>
  <Override PartName="/ppt/notesSlides/notesSlide40.xml" ContentType="application/vnd.openxmlformats-officedocument.presentationml.notesSlide+xml"/>
  <Override PartName="/ppt/comments/comment3.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0"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embeddedFontLst>
    <p:embeddedFont>
      <p:font typeface="Allerta" panose="020B0604020202020204" charset="0"/>
      <p:regular r:id="rId50"/>
    </p:embeddedFont>
    <p:embeddedFont>
      <p:font typeface="Calibri" panose="020F0502020204030204" pitchFamily="34" charset="0"/>
      <p:regular r:id="rId51"/>
      <p:bold r:id="rId52"/>
      <p:italic r:id="rId53"/>
      <p:boldItalic r:id="rId54"/>
    </p:embeddedFont>
    <p:embeddedFont>
      <p:font typeface="Georgia" panose="02040502050405020303" pitchFamily="18" charset="0"/>
      <p:regular r:id="rId55"/>
      <p:bold r:id="rId56"/>
      <p:italic r:id="rId57"/>
      <p:boldItalic r:id="rId58"/>
    </p:embeddedFont>
    <p:embeddedFont>
      <p:font typeface="Lucida Sans" panose="020B0602030504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C104D8-4A33-4B92-9CC8-F888E9E563DC}">
  <a:tblStyle styleId="{CFC104D8-4A33-4B92-9CC8-F888E9E563DC}"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p:cViewPr varScale="1">
        <p:scale>
          <a:sx n="70" d="100"/>
          <a:sy n="70" d="100"/>
        </p:scale>
        <p:origin x="13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01T18:44:58.866" idx="1">
    <p:pos x="6000" y="100"/>
    <p:text>Melissa, I'm hoping you can share some of the ways you've adjusted your own teaching to engage your students in meaningful mathematics, and maybe some of your district work around communities of learning.
-Joanie Funderburk</p:text>
  </p:cm>
  <p:cm authorId="1" dt="2017-09-01T18:45:48.529" idx="2">
    <p:pos x="6000" y="0"/>
    <p:text>We are hoping that both you and Jaimee are able to provide additional concrete ideas to further enhance the ideas on slides 30-33.
-Joanie Funderburk</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9-06T17:18:16.099" idx="3">
    <p:pos x="6000" y="0"/>
    <p:text>Yes! Add whatever you'd like!
-Joanie Funderburk</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7-09-06T04:31:11.787" idx="4">
    <p:pos x="6000" y="0"/>
    <p:text>You may not want a giant list. :)
-Jaimee Massie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Shape 4"/>
          <p:cNvSpPr txBox="1">
            <a:spLocks noGrp="1"/>
          </p:cNvSpPr>
          <p:nvPr>
            <p:ph type="dt" idx="10"/>
          </p:nvPr>
        </p:nvSpPr>
        <p:spPr>
          <a:xfrm>
            <a:off x="3884612" y="0"/>
            <a:ext cx="2971799" cy="458788"/>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Shape 5"/>
          <p:cNvSpPr>
            <a:spLocks noGrp="1" noRot="1" noChangeAspect="1"/>
          </p:cNvSpPr>
          <p:nvPr>
            <p:ph type="sldImg" idx="3"/>
          </p:nvPr>
        </p:nvSpPr>
        <p:spPr>
          <a:xfrm>
            <a:off x="1371600" y="1143000"/>
            <a:ext cx="4114800" cy="308609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dirty="0"/>
          </a:p>
        </p:txBody>
      </p:sp>
      <p:sp>
        <p:nvSpPr>
          <p:cNvPr id="7" name="Shape 7"/>
          <p:cNvSpPr txBox="1">
            <a:spLocks noGrp="1"/>
          </p:cNvSpPr>
          <p:nvPr>
            <p:ph type="ftr" idx="11"/>
          </p:nvPr>
        </p:nvSpPr>
        <p:spPr>
          <a:xfrm>
            <a:off x="0" y="8685213"/>
            <a:ext cx="2971799" cy="45878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lvl1pPr>
              <a:defRPr>
                <a:latin typeface="Arial" panose="020B0604020202020204" pitchFamily="34" charset="0"/>
                <a:cs typeface="Arial" panose="020B0604020202020204" pitchFamily="34" charset="0"/>
              </a:defRPr>
            </a:lvl1pPr>
          </a:lstStyle>
          <a:p>
            <a:pPr algn="r">
              <a:buClr>
                <a:schemeClr val="dk1"/>
              </a:buClr>
              <a:buSzPct val="25000"/>
              <a:buFont typeface="Calibri"/>
              <a:buNone/>
            </a:pPr>
            <a:fld id="{00000000-1234-1234-1234-123412341234}" type="slidenum">
              <a:rPr lang="en-US" sz="1200" smtClean="0">
                <a:solidFill>
                  <a:schemeClr val="dk1"/>
                </a:solidFill>
                <a:ea typeface="Lucida Sans"/>
                <a:sym typeface="Lucida Sans"/>
              </a:rPr>
              <a:pPr algn="r">
                <a:buClr>
                  <a:schemeClr val="dk1"/>
                </a:buClr>
                <a:buSzPct val="25000"/>
                <a:buFont typeface="Calibri"/>
                <a:buNone/>
              </a:pPr>
              <a:t>‹#›</a:t>
            </a:fld>
            <a:endParaRPr lang="en-US" sz="1200" dirty="0">
              <a:solidFill>
                <a:schemeClr val="dk1"/>
              </a:solidFill>
              <a:ea typeface="Lucida Sans"/>
              <a:sym typeface="Lucida Sans"/>
            </a:endParaRPr>
          </a:p>
        </p:txBody>
      </p:sp>
    </p:spTree>
    <p:extLst>
      <p:ext uri="{BB962C8B-B14F-4D97-AF65-F5344CB8AC3E}">
        <p14:creationId xmlns:p14="http://schemas.microsoft.com/office/powerpoint/2010/main" val="34171958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171" name="Shape 171"/>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1</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3120125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518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06488" y="674688"/>
            <a:ext cx="4495800" cy="3373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70891" y="4272196"/>
            <a:ext cx="5367128" cy="4047343"/>
          </a:xfrm>
          <a:prstGeom prst="rect">
            <a:avLst/>
          </a:prstGeom>
          <a:noFill/>
          <a:ln>
            <a:noFill/>
          </a:ln>
        </p:spPr>
        <p:txBody>
          <a:bodyPr wrap="square" lIns="89600" tIns="89600" rIns="89600" bIns="89600" anchor="t" anchorCtr="0">
            <a:noAutofit/>
          </a:bodyPr>
          <a:lstStyle/>
          <a:p>
            <a:pPr marL="0" marR="0" lvl="0" indent="0" algn="l" rtl="0">
              <a:spcBef>
                <a:spcPts val="0"/>
              </a:spcBef>
              <a:spcAft>
                <a:spcPts val="0"/>
              </a:spcAft>
              <a:buClr>
                <a:schemeClr val="dk1"/>
              </a:buClr>
              <a:buSzPct val="25000"/>
              <a:buFont typeface="Calibri"/>
              <a:buNone/>
            </a:pPr>
            <a:endParaRPr sz="1200" b="0" i="0" u="sng"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Big Idea:</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a:t>
            </a:r>
          </a:p>
          <a:p>
            <a:pPr marL="165100" marR="0" lvl="0" indent="-1651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This slide allows for an overview of the IPG.</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Talking Points:</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Here you see a screenshot of first page of the document </a:t>
            </a:r>
            <a:endParaRPr lang="en-US" sz="1200" b="0" i="0" u="none" strike="noStrike" cap="none" dirty="0" smtClean="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Arial" panose="020B0604020202020204" pitchFamily="34" charset="0"/>
                <a:ea typeface="Lucida Sans"/>
                <a:cs typeface="Arial" panose="020B0604020202020204" pitchFamily="34" charset="0"/>
                <a:sym typeface="Lucida Sans"/>
              </a:rPr>
              <a:t>Individually</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please take a few moments to review the document structure and features.</a:t>
            </a:r>
          </a:p>
        </p:txBody>
      </p:sp>
      <p:sp>
        <p:nvSpPr>
          <p:cNvPr id="244" name="Shape 244"/>
          <p:cNvSpPr txBox="1">
            <a:spLocks noGrp="1"/>
          </p:cNvSpPr>
          <p:nvPr>
            <p:ph type="sldNum" idx="12"/>
          </p:nvPr>
        </p:nvSpPr>
        <p:spPr>
          <a:xfrm>
            <a:off x="3800164" y="8542832"/>
            <a:ext cx="2907193" cy="449703"/>
          </a:xfrm>
          <a:prstGeom prst="rect">
            <a:avLst/>
          </a:prstGeom>
          <a:noFill/>
          <a:ln>
            <a:noFill/>
          </a:ln>
        </p:spPr>
        <p:txBody>
          <a:bodyPr wrap="square" lIns="89600" tIns="44800" rIns="89600" bIns="448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11</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271756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400548"/>
            <a:ext cx="5486399" cy="3600448"/>
          </a:xfrm>
          <a:prstGeom prst="rect">
            <a:avLst/>
          </a:prstGeom>
          <a:noFill/>
          <a:ln>
            <a:noFill/>
          </a:ln>
        </p:spPr>
        <p:txBody>
          <a:bodyPr wrap="square" lIns="91300" tIns="45625" rIns="91300" bIns="45625" anchor="t" anchorCtr="0">
            <a:noAutofit/>
          </a:bodyPr>
          <a:lstStyle/>
          <a:p>
            <a:pPr marL="0" marR="0" lvl="0" indent="0" algn="l" rtl="0">
              <a:spcBef>
                <a:spcPts val="0"/>
              </a:spcBef>
              <a:spcAft>
                <a:spcPts val="0"/>
              </a:spcAft>
              <a:buClr>
                <a:schemeClr val="dk1"/>
              </a:buClr>
              <a:buSzPct val="25000"/>
              <a:buFont typeface="Calibri"/>
              <a:buNone/>
            </a:pPr>
            <a:endPar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Big Idea: </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Share the Core Actions that the IPG names for observing CCR-aligned instructional practice</a:t>
            </a:r>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Details:</a:t>
            </a:r>
          </a:p>
          <a:p>
            <a:pPr marL="444500" marR="0" lvl="0" indent="-2159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We will be taking a look at a specific tool for observing CCR-aligned instructional practice.  This tool names three overarching Core Actions that indicate alignment.  </a:t>
            </a:r>
          </a:p>
          <a:p>
            <a:pPr marL="444500" marR="0" lvl="0" indent="-2159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Each of these Core Actions has more detailed descriptions of what to look for, but they will serve as a frame for us throughout our work today or analyzing a lesson observation, lesson plan, and student work.</a:t>
            </a:r>
          </a:p>
          <a:p>
            <a:pPr marL="444500" marR="0" lvl="0" indent="-2159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You will notice that both Core Actions 2 and 3 reference “content.”  It is important to remember that, as we look at teacher actions and how the practices play out in the classroom, they are all in service of students learning the specific mathematical content of the grade.</a:t>
            </a:r>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Background Knowledge:</a:t>
            </a:r>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Note to Facilitator:</a:t>
            </a: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If participants are new to the IPG Coaching Tool, you may want to provide an opportunity for them to highlight key words within each indicator (both from the indicator and rating language.)  One way to do this is to have everyone highlight the keywords for Core Action 1 and discuss as a full group.  Then have smaller groups do something similar with 1 or 2 indicators (highlight key words as well as think of examples and non-example of this indicator).  These could be shared on posters and discussed with the full group.</a:t>
            </a:r>
          </a:p>
        </p:txBody>
      </p:sp>
      <p:sp>
        <p:nvSpPr>
          <p:cNvPr id="251" name="Shape 251"/>
          <p:cNvSpPr txBox="1">
            <a:spLocks noGrp="1"/>
          </p:cNvSpPr>
          <p:nvPr>
            <p:ph type="sldNum" idx="12"/>
          </p:nvPr>
        </p:nvSpPr>
        <p:spPr>
          <a:xfrm>
            <a:off x="3884612" y="8685213"/>
            <a:ext cx="2971799" cy="458783"/>
          </a:xfrm>
          <a:prstGeom prst="rect">
            <a:avLst/>
          </a:prstGeom>
          <a:noFill/>
          <a:ln>
            <a:noFill/>
          </a:ln>
        </p:spPr>
        <p:txBody>
          <a:bodyPr wrap="square" lIns="91300" tIns="45625" rIns="91300" bIns="45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12</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309524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799" y="4343398"/>
            <a:ext cx="5486399" cy="4114799"/>
          </a:xfrm>
          <a:prstGeom prst="rect">
            <a:avLst/>
          </a:prstGeom>
          <a:noFill/>
          <a:ln>
            <a:noFill/>
          </a:ln>
        </p:spPr>
        <p:txBody>
          <a:bodyPr wrap="square" lIns="91325" tIns="45650" rIns="91325" bIns="45650" anchor="t" anchorCtr="0">
            <a:noAutofit/>
          </a:bodyPr>
          <a:lstStyle/>
          <a:p>
            <a:pPr marL="0" marR="0" lvl="0" indent="0" algn="l" rtl="0">
              <a:spcBef>
                <a:spcPts val="0"/>
              </a:spcBef>
              <a:spcAft>
                <a:spcPts val="0"/>
              </a:spcAft>
              <a:buClr>
                <a:schemeClr val="dk1"/>
              </a:buClr>
              <a:buSzPct val="25000"/>
              <a:buFont typeface="Calibri"/>
              <a:buNone/>
            </a:pPr>
            <a:endParaRPr sz="1200" b="0" i="0" u="sng"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Big Idea:</a:t>
            </a:r>
          </a:p>
          <a:p>
            <a:pPr marL="165100" marR="0" lvl="0" indent="-1651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This slide provides explanation for why all eight math practices do not appear in Core Action 3.</a:t>
            </a:r>
          </a:p>
          <a:p>
            <a:pPr marL="165100" marR="0" lvl="0" indent="-8890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Many teachers know that there are eight standards for mathematical practice in the Common Core State Standards, and that this means there is not a one-to-one correspondence in indicators in Core Action 3.</a:t>
            </a:r>
          </a:p>
          <a:p>
            <a:pPr marL="165100" marR="0" lvl="0" indent="-1651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As stated on the slide, the intent of the IPG: Coaching is to focus on the math practices that are most easily observable during instruction.</a:t>
            </a:r>
          </a:p>
          <a:p>
            <a:pPr marL="165100" marR="0" lvl="0" indent="-1651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The lack of one-to-one correspondence is not intended to imply that some math practices are more important than others, or than some can be disregarded by teachers.</a:t>
            </a:r>
          </a:p>
          <a:p>
            <a:pPr marL="165100" marR="0" lvl="0" indent="-16510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Students should be presented with opportunities to exhibit the mathematical practices in relation to the content of the lesson on a daily basis. </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Background for Presenter (if needed):</a:t>
            </a: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59" name="Shape 259"/>
          <p:cNvSpPr txBox="1">
            <a:spLocks noGrp="1"/>
          </p:cNvSpPr>
          <p:nvPr>
            <p:ph type="sldNum" idx="12"/>
          </p:nvPr>
        </p:nvSpPr>
        <p:spPr>
          <a:xfrm>
            <a:off x="3884612" y="8685213"/>
            <a:ext cx="2971799" cy="457197"/>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13</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134673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799" y="4343398"/>
            <a:ext cx="5486399" cy="4114799"/>
          </a:xfrm>
          <a:prstGeom prst="rect">
            <a:avLst/>
          </a:prstGeom>
          <a:noFill/>
          <a:ln>
            <a:noFill/>
          </a:ln>
        </p:spPr>
        <p:txBody>
          <a:bodyPr wrap="square" lIns="91325" tIns="45650" rIns="91325" bIns="45650" anchor="t" anchorCtr="0">
            <a:noAutofit/>
          </a:bodyPr>
          <a:lstStyle/>
          <a:p>
            <a:pPr marL="0" marR="0" lvl="0" indent="0" algn="l" rtl="0">
              <a:spcBef>
                <a:spcPts val="0"/>
              </a:spcBef>
              <a:spcAft>
                <a:spcPts val="0"/>
              </a:spcAft>
              <a:buClr>
                <a:schemeClr val="dk1"/>
              </a:buClr>
              <a:buSzPct val="25000"/>
              <a:buFont typeface="Calibri"/>
              <a:buNone/>
            </a:pPr>
            <a:endPar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endParaRPr sz="1200" b="0" i="0" u="sng"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Big Idea:</a:t>
            </a:r>
          </a:p>
          <a:p>
            <a:pPr marL="165100" marR="0" lvl="0" indent="-1651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This slide illustrates the components of Core Action 3, including teacher behaviors, student behaviors, and possible rankings.</a:t>
            </a:r>
          </a:p>
          <a:p>
            <a:pPr marL="165100" marR="0" lvl="0" indent="-8890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Note that the structure of Core Action 3 is different than that of Core Action 2.</a:t>
            </a:r>
          </a:p>
          <a:p>
            <a:pPr marL="165100" marR="0" lvl="0" indent="-1651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Here, each of the indicators has two parts – one that describes the teacher behaviors and one that describes the student behaviors. </a:t>
            </a:r>
          </a:p>
          <a:p>
            <a:pPr marL="622300" marR="0" lvl="1" indent="-1778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Because this Core Action is about the math practices, we need to consider both teachers and students.</a:t>
            </a:r>
          </a:p>
          <a:p>
            <a:pPr marL="622300" marR="0" lvl="1" indent="-1778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Teachers are responsible for creating the classroom structures and opportunities for students to engage in the math practices.  Students have to actually engage in them.</a:t>
            </a:r>
          </a:p>
          <a:p>
            <a:pPr marL="622300" marR="0" lvl="1" indent="-1778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The language in the scale allows an observer to rank the degree to which the indicators are present during the lesson.</a:t>
            </a:r>
          </a:p>
          <a:p>
            <a:pPr marL="165100" marR="0" lvl="0" indent="-1651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Note also that  scale is also different from the ones in Core Actions 1 and 2. </a:t>
            </a:r>
          </a:p>
          <a:p>
            <a:pPr marL="622300" marR="0" lvl="1" indent="-1778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The language for the 1-4 ratings are the same for every indicator in Core Action 3.  </a:t>
            </a:r>
          </a:p>
          <a:p>
            <a:pPr marL="622300" marR="0" lvl="1" indent="-1778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At the top end of the scale, the teacher is providing opportunity consistently and </a:t>
            </a: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most</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students are demonstrating the behavior associated with the indicator. </a:t>
            </a:r>
          </a:p>
          <a:p>
            <a:pPr marL="622300" marR="0" lvl="1" indent="-1778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On the opposite end of the scale, the teacher fails to provide opportunity and very few students demonstrate the given behavior.   </a:t>
            </a:r>
          </a:p>
          <a:p>
            <a:pPr marL="165100" marR="0" lvl="0" indent="-1651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In preparing to rate the indicators for Core Action 3, evidence should be gathered that illustrates both the teacher actions and student behaviors, which will lead to a more accurate rating for each. </a:t>
            </a:r>
          </a:p>
          <a:p>
            <a:pPr marL="165100" marR="0" lvl="0" indent="-8890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165100" marR="0" lvl="0" indent="-16510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Students should be presented with opportunities to exhibit the mathematical practices in relation to the content of the lesson on a daily basis. </a:t>
            </a:r>
          </a:p>
          <a:p>
            <a:pPr marL="165100" marR="0" lvl="0" indent="-16510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As shown in the footnote, not every indicator will be evident in all lessons that are taught and observed.  However, some or most of the indicators should be observable. In the case where an indicator is not observed in a lesson, it should be left blank. </a:t>
            </a:r>
          </a:p>
          <a:p>
            <a:pPr marL="165100" marR="0" lvl="0" indent="-8890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Background for Presenter (if needed):</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165100" marR="0" lvl="0" indent="-8890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165100" marR="0" lvl="0" indent="-88900" algn="l" rtl="0">
              <a:spcBef>
                <a:spcPts val="0"/>
              </a:spcBef>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70" name="Shape 270"/>
          <p:cNvSpPr txBox="1">
            <a:spLocks noGrp="1"/>
          </p:cNvSpPr>
          <p:nvPr>
            <p:ph type="sldNum" idx="12"/>
          </p:nvPr>
        </p:nvSpPr>
        <p:spPr>
          <a:xfrm>
            <a:off x="3884612" y="8685213"/>
            <a:ext cx="2971799" cy="457197"/>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14</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3048978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Arial" panose="020B0604020202020204" pitchFamily="34" charset="0"/>
                <a:ea typeface="Lucida Sans"/>
                <a:cs typeface="Arial" panose="020B0604020202020204" pitchFamily="34" charset="0"/>
                <a:sym typeface="Lucida Sans"/>
              </a:rPr>
              <a:t>Select </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all that apply:</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A - Teacher uses high-quality questions and tasks</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B - Teacher offers opportunities for productive struggle</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D- Students are encouraged to talk about each other’s thinking</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F - Students explain and justify their work</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All of these!</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80" name="Shape 280"/>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15</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758740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799" y="4343398"/>
            <a:ext cx="5486399" cy="4114799"/>
          </a:xfrm>
          <a:prstGeom prst="rect">
            <a:avLst/>
          </a:prstGeom>
          <a:noFill/>
          <a:ln>
            <a:noFill/>
          </a:ln>
        </p:spPr>
        <p:txBody>
          <a:bodyPr wrap="square" lIns="91325" tIns="45650" rIns="91325" bIns="45650" anchor="t" anchorCtr="0">
            <a:noAutofit/>
          </a:bodyPr>
          <a:lstStyle/>
          <a:p>
            <a:pPr marL="0" marR="0" lvl="0" indent="0" algn="l" rtl="0">
              <a:spcBef>
                <a:spcPts val="0"/>
              </a:spcBef>
              <a:spcAft>
                <a:spcPts val="0"/>
              </a:spcAft>
              <a:buClr>
                <a:schemeClr val="dk1"/>
              </a:buClr>
              <a:buSzPct val="25000"/>
              <a:buFont typeface="Calibri"/>
              <a:buNone/>
            </a:pPr>
            <a:r>
              <a:rPr lang="en-US" sz="1200" b="0" i="0" u="sng" strike="noStrike" cap="none" dirty="0" smtClean="0">
                <a:solidFill>
                  <a:schemeClr val="dk1"/>
                </a:solidFill>
                <a:latin typeface="Arial" panose="020B0604020202020204" pitchFamily="34" charset="0"/>
                <a:ea typeface="Lucida Sans"/>
                <a:cs typeface="Arial" panose="020B0604020202020204" pitchFamily="34" charset="0"/>
                <a:sym typeface="Lucida Sans"/>
              </a:rPr>
              <a:t>Big </a:t>
            </a: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Idea:</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a:t>
            </a:r>
          </a:p>
          <a:p>
            <a:pPr marL="165100" marR="0" lvl="0" indent="-1651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This slide Introduces the Core Action 3 card sort activity.</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Talking Points:</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Table groups (3-6 teachers per group) will get a set of cards. </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Review the activity instructions on the slide, pointing out that the purpose of the activity is not to place all the cards or to place any cards “correctly,” but rather to foster conversation about the indicators and how they might play out in classrooms.</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Be sure your whole group is discussing the same card at the same time, and be sure to share your voice and perspective in the conversations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Possible debrief questions:</a:t>
            </a:r>
          </a:p>
          <a:p>
            <a:pPr marL="444500" marR="0" lvl="0" indent="-2159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Write your own!  There are blank cards in your card set - feel free to add your own teacher or student descriptor for one or more of the indicators in Core Action 3.</a:t>
            </a:r>
          </a:p>
          <a:p>
            <a:pPr marL="444500" marR="0" lvl="0" indent="-2159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Which card was the hardest for your group to place?  Why?</a:t>
            </a:r>
          </a:p>
          <a:p>
            <a:pPr marL="444500" marR="0" lvl="0" indent="-2159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How did the student and teacher cards and the discussion your group had add clarity to the meaning of the indicators of Core Action 3?</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87" name="Shape 287"/>
          <p:cNvSpPr txBox="1">
            <a:spLocks noGrp="1"/>
          </p:cNvSpPr>
          <p:nvPr>
            <p:ph type="sldNum" idx="12"/>
          </p:nvPr>
        </p:nvSpPr>
        <p:spPr>
          <a:xfrm>
            <a:off x="3884612" y="8685213"/>
            <a:ext cx="2971799" cy="457197"/>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16</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424434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799" y="4343398"/>
            <a:ext cx="5486399" cy="4114800"/>
          </a:xfrm>
          <a:prstGeom prst="rect">
            <a:avLst/>
          </a:prstGeom>
          <a:noFill/>
          <a:ln>
            <a:noFill/>
          </a:ln>
        </p:spPr>
        <p:txBody>
          <a:bodyPr wrap="square" lIns="91325" tIns="45650" rIns="91325" bIns="45650" anchor="t" anchorCtr="0">
            <a:noAutofit/>
          </a:bodyPr>
          <a:lstStyle/>
          <a:p>
            <a:pPr marL="0" marR="0" lvl="0" indent="0" algn="l" rtl="0">
              <a:spcBef>
                <a:spcPts val="0"/>
              </a:spcBef>
              <a:spcAft>
                <a:spcPts val="0"/>
              </a:spcAft>
              <a:buClr>
                <a:schemeClr val="dk1"/>
              </a:buClr>
              <a:buSzPct val="25000"/>
              <a:buFont typeface="Calibri"/>
              <a:buNone/>
            </a:pPr>
            <a:r>
              <a:rPr lang="en-US" sz="1200" b="0" i="0" u="sng" strike="noStrike" cap="none" dirty="0" smtClean="0">
                <a:solidFill>
                  <a:schemeClr val="dk1"/>
                </a:solidFill>
                <a:latin typeface="Arial" panose="020B0604020202020204" pitchFamily="34" charset="0"/>
                <a:ea typeface="Lucida Sans"/>
                <a:cs typeface="Arial" panose="020B0604020202020204" pitchFamily="34" charset="0"/>
                <a:sym typeface="Lucida Sans"/>
              </a:rPr>
              <a:t>Big </a:t>
            </a: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Idea:</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a:t>
            </a:r>
          </a:p>
          <a:p>
            <a:pPr marL="165100" marR="0" lvl="0" indent="-1651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This slide Introduces the Core Action 3 card sort activity.</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Talking Points:</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Table groups (3-6 teachers per group) will get a set of cards. </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Review the activity instructions on the slide, pointing out that the purpose of the activity is not to place all the cards or to place any cards “correctly,” but rather to foster conversation about the indicators and how they might play out in classrooms.</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Be sure your whole group is discussing the same card at the same time, and be sure to share your voice and perspective in the conversations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Possible debrief questions:</a:t>
            </a:r>
          </a:p>
          <a:p>
            <a:pPr marL="444500" marR="0" lvl="0" indent="-2159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Write your own!  There are blank cards in your card set - feel free to add your own teacher or student descriptor for one or more of the indicators in Core Action 3.</a:t>
            </a:r>
          </a:p>
          <a:p>
            <a:pPr marL="444500" marR="0" lvl="0" indent="-2159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Which card was the hardest for your group to place?  Why?</a:t>
            </a:r>
          </a:p>
          <a:p>
            <a:pPr marL="444500" marR="0" lvl="0" indent="-2159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How did the student and teacher cards and the discussion your group had add clarity to the meaning of the indicators of Core Action 3?</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17</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202966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799" y="4343398"/>
            <a:ext cx="5486399" cy="4114800"/>
          </a:xfrm>
          <a:prstGeom prst="rect">
            <a:avLst/>
          </a:prstGeom>
          <a:noFill/>
          <a:ln>
            <a:noFill/>
          </a:ln>
        </p:spPr>
        <p:txBody>
          <a:bodyPr wrap="square" lIns="91325" tIns="45650" rIns="91325" bIns="45650" anchor="t" anchorCtr="0">
            <a:noAutofit/>
          </a:bodyPr>
          <a:lstStyle/>
          <a:p>
            <a:pPr marL="0" marR="0" lvl="0" indent="0" algn="l" rtl="0">
              <a:spcBef>
                <a:spcPts val="0"/>
              </a:spcBef>
              <a:spcAft>
                <a:spcPts val="0"/>
              </a:spcAft>
              <a:buClr>
                <a:schemeClr val="dk1"/>
              </a:buClr>
              <a:buSzPct val="25000"/>
              <a:buFont typeface="Calibri"/>
              <a:buNone/>
            </a:pPr>
            <a:r>
              <a:rPr lang="en-US" sz="1200" b="0" i="0" u="sng" strike="noStrike" cap="none" dirty="0" smtClean="0">
                <a:solidFill>
                  <a:schemeClr val="dk1"/>
                </a:solidFill>
                <a:latin typeface="Arial" panose="020B0604020202020204" pitchFamily="34" charset="0"/>
                <a:ea typeface="Lucida Sans"/>
                <a:cs typeface="Arial" panose="020B0604020202020204" pitchFamily="34" charset="0"/>
                <a:sym typeface="Lucida Sans"/>
              </a:rPr>
              <a:t>Big </a:t>
            </a: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Idea:</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a:t>
            </a:r>
          </a:p>
          <a:p>
            <a:pPr marL="165100" marR="0" lvl="0" indent="-1651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This slide Introduces the Core Action 3 card sort activity.</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Talking Points:</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Table groups (3-6 teachers per group) will get a set of cards. </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Review the activity instructions on the slide, pointing out that the purpose of the activity is not to place all the cards or to place any cards “correctly,” but rather to foster conversation about the indicators and how they might play out in classrooms.</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Be sure your whole group is discussing the same card at the same time, and be sure to share your voice and perspective in the conversations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Possible debrief questions:</a:t>
            </a:r>
          </a:p>
          <a:p>
            <a:pPr marL="444500" marR="0" lvl="0" indent="-2159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Write your own!  There are blank cards in your card set - feel free to add your own teacher or student descriptor for one or more of the indicators in Core Action 3.</a:t>
            </a:r>
          </a:p>
          <a:p>
            <a:pPr marL="444500" marR="0" lvl="0" indent="-2159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Which card was the hardest for your group to place?  Why?</a:t>
            </a:r>
          </a:p>
          <a:p>
            <a:pPr marL="444500" marR="0" lvl="0" indent="-2159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How did the student and teacher cards and the discussion your group had add clarity to the meaning of the indicators of Core Action 3?</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304" name="Shape 304"/>
          <p:cNvSpPr txBox="1">
            <a:spLocks noGrp="1"/>
          </p:cNvSpPr>
          <p:nvPr>
            <p:ph type="sldNum" idx="12"/>
          </p:nvPr>
        </p:nvSpPr>
        <p:spPr>
          <a:xfrm>
            <a:off x="3884612" y="8685213"/>
            <a:ext cx="2971799"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18</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1359621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311" name="Shape 3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234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2</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343609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Many of us experienced math class passively, with a teacher talking and explaining at the front of the room, and students listening (hopefully), and perhaps copying down anything the teacher wrote on the board. In many classrooms across the country, this continues to be the norm, with research supporting the extensive use of teacher-lecture math classrooms, particularly in middle and high school.</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317" name="Shape 317"/>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20</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327597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In the era of CCR standards, the opportunity for students to engage meaningfully with important mathematics is increasingly important. We know that a balanced approach, with equal emphasis on conceptual understanding, procedural skill and fluency, and application is required, and that students’ deep understanding of the major work of the grade is crucial to their success in math across the grades. When considering the most important mathematics at each grade level, we want to be increasingly sure that we are shifting the lift and ensuring that students are engaged in active learning.</a:t>
            </a:r>
          </a:p>
        </p:txBody>
      </p:sp>
      <p:sp>
        <p:nvSpPr>
          <p:cNvPr id="326" name="Shape 326"/>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21</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589124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endParaRPr sz="1000" b="0" i="0" u="none" strike="noStrike" cap="none" dirty="0">
              <a:solidFill>
                <a:schemeClr val="dk1"/>
              </a:solidFill>
              <a:highlight>
                <a:srgbClr val="FFFFFF"/>
              </a:highlight>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000" b="0" i="0" u="none" strike="noStrike" cap="none" dirty="0">
                <a:solidFill>
                  <a:schemeClr val="dk1"/>
                </a:solidFill>
                <a:highlight>
                  <a:srgbClr val="FFFFFF"/>
                </a:highlight>
                <a:latin typeface="Arial" panose="020B0604020202020204" pitchFamily="34" charset="0"/>
                <a:ea typeface="Lucida Sans"/>
                <a:cs typeface="Arial" panose="020B0604020202020204" pitchFamily="34" charset="0"/>
                <a:sym typeface="Lucida Sans"/>
              </a:rPr>
              <a:t>We’ve all been in classrooms where the teacher does all of the talking and the students do all of the listening.  As Reinhart suggests here, the person doing the majority of the talking in the classroom is likely also doing the majority of the learning!  This issue is even more problematic in classrooms where students are historically low-achieving. Flanders (1970) reported that teachers of high-achieving students spent about 55 percent of the class time talking, compared with 80 percent for teachers of low-achieving students.</a:t>
            </a:r>
          </a:p>
          <a:p>
            <a:pPr marL="0" marR="0" lvl="0" indent="0" algn="l" rtl="0">
              <a:spcBef>
                <a:spcPts val="0"/>
              </a:spcBef>
              <a:buClr>
                <a:schemeClr val="dk1"/>
              </a:buClr>
              <a:buSzPct val="25000"/>
              <a:buFont typeface="Calibri"/>
              <a:buNone/>
            </a:pPr>
            <a:r>
              <a:rPr lang="en-US" sz="1000" b="0" i="0" u="none" strike="noStrike" cap="none" dirty="0">
                <a:solidFill>
                  <a:schemeClr val="dk1"/>
                </a:solidFill>
                <a:highlight>
                  <a:srgbClr val="FFFFFF"/>
                </a:highlight>
                <a:latin typeface="Arial" panose="020B0604020202020204" pitchFamily="34" charset="0"/>
                <a:ea typeface="Lucida Sans"/>
                <a:cs typeface="Arial" panose="020B0604020202020204" pitchFamily="34" charset="0"/>
                <a:sym typeface="Lucida Sans"/>
              </a:rPr>
              <a:t>During my 20 years as a classroom teacher, I found this article, published by NCTM, one of the most helpful for addressing my tendency to do all of the talking!</a:t>
            </a:r>
          </a:p>
        </p:txBody>
      </p:sp>
      <p:sp>
        <p:nvSpPr>
          <p:cNvPr id="337" name="Shape 337"/>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22</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1053951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No teacher likes to see students struggle, and many of us have seen (or have BEEN) teachers who jump in to help as soon as students experience any sort of difficulty. It’s uncomfortable and can be unpleasant, and our very nature as teachers is to want to make it easier and more pleasant on our students! We know, however, that </a:t>
            </a:r>
            <a:r>
              <a:rPr lang="en-US" sz="1200" b="0" i="0" u="sng" strike="noStrike" cap="none" dirty="0">
                <a:solidFill>
                  <a:schemeClr val="dk1"/>
                </a:solidFill>
                <a:latin typeface="Arial" panose="020B0604020202020204" pitchFamily="34" charset="0"/>
                <a:ea typeface="Lucida Sans"/>
                <a:cs typeface="Arial" panose="020B0604020202020204" pitchFamily="34" charset="0"/>
                <a:sym typeface="Lucida Sans"/>
              </a:rPr>
              <a:t>productive</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struggle is an important and necessary part of students’ learning of mathematics. In Principles to Actions, NCTM includes “Supporting productive struggle” as one of its eight math teaching practices, and data proves that this kind of struggle has long-term benefits for students and their learning. It’s not about struggle for struggle’s sake, it’s about the right kind of struggle at the right time and in the right amounts, and connected to the right mathematics that results in high levels of student learning.</a:t>
            </a:r>
          </a:p>
        </p:txBody>
      </p:sp>
      <p:sp>
        <p:nvSpPr>
          <p:cNvPr id="346" name="Shape 346"/>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23</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2118604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171450" marR="0" lvl="0" indent="-171450" algn="l" rtl="0">
              <a:spcBef>
                <a:spcPts val="0"/>
              </a:spcBef>
              <a:spcAft>
                <a:spcPts val="0"/>
              </a:spcAft>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171450" marR="0" lvl="0" indent="-171450" algn="l" rtl="0">
              <a:spcBef>
                <a:spcPts val="0"/>
              </a:spcBef>
              <a:buClr>
                <a:schemeClr val="dk1"/>
              </a:buClr>
              <a:buSzPct val="25000"/>
              <a:buFont typeface="Arial"/>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355" name="Shape 355"/>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24</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1754395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Before a teacher can address the issues of students owning the cognitive lift, he or she first must have a sense of what’s currently happening in the classroom.  Just like teachers start where students are at and build from there when teaching new content, teachers can start where they currently are and improve practice from there. </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First you will need to determine what method or methods to use to collect the data, as well as which tool or tools to use to assess the current state of student engagement.</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If you are a classroom teacher, or work with a classroom teacher interested in assessing how much of the cognitive lift your students are owning, a method of data collection you may consider is having a peer or coach observe, or a you could simply record yourself on video or audio and review what is happening in the classroom without bringing someone else in.  Core Action 3 of the Instructional Practice Guide is an excellent resource for this kind of review, allowing the teacher or observer to identify the indicators that are or are not at work within a classroom or lesson.</a:t>
            </a: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When I was a teacher and used this tool, I reflected on video of my teaching and noticed indicator B was a strength, students were doing lots of explaining and justifying their own work, but D was something I knew I could work on, promoting more conversation and student reflection on their peers’ work.</a:t>
            </a:r>
          </a:p>
        </p:txBody>
      </p:sp>
      <p:sp>
        <p:nvSpPr>
          <p:cNvPr id="362" name="Shape 362"/>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25</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2526248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If a teacher is looking for more specific data about student engagement, other tools could also be helpful. Simply tracking the amount and percent of time during the class that the teacher is talking and that the students are talking, or using a seating chart to track teacher-to-student and student-to-student interactions could provide useful information. Or, the questions asked by the teacher and by the students could be evaluated, as could the responses to the questions asked. These could be recorded by a coach or peer, or recorded on video or audio. A teacher could gain better insight about their own patterns of behavior, including those that are unintentionally taking the thinking away from the students.</a:t>
            </a:r>
          </a:p>
        </p:txBody>
      </p:sp>
      <p:sp>
        <p:nvSpPr>
          <p:cNvPr id="369" name="Shape 369"/>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26</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717717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377" name="Shape 3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13749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383" name="Shape 383"/>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ea typeface="Lucida Sans"/>
                <a:sym typeface="Lucida Sans"/>
              </a:rPr>
              <a:t>28</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287523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As we’ve been saying throughout the webinar, we know that teachers are not intentionally taking the cognitive lift away from their students! We know that all teachers believe that students need to engage with mathematics to learn. We also know that teaching is a complex and difficult task! Oftentimes the issues we struggle with in our classrooms are having the unintended consequence of negatively impacting students’ authentic engagement with math.</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We appreciate your responses to the question about obstacles, and we made a list of those we find common in our experiences in our own classrooms and in working with other teachers. Here are some of the most common ones.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(I’m not sure how we want to have them revealed or if you want to talk about each one… let’s do some thinking on that.)</a:t>
            </a:r>
          </a:p>
        </p:txBody>
      </p:sp>
      <p:sp>
        <p:nvSpPr>
          <p:cNvPr id="390" name="Shape 390"/>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29</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413263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Arial" panose="020B0604020202020204" pitchFamily="34" charset="0"/>
                <a:ea typeface="Lucida Sans"/>
                <a:cs typeface="Arial" panose="020B0604020202020204" pitchFamily="34" charset="0"/>
                <a:sym typeface="Lucida Sans"/>
              </a:rPr>
              <a:t>The </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Core Advocate webinar series was born to extend and support the Core Advocates program, and the chance to help teachers implement changes in their classrooms – give very brief info on CA here</a:t>
            </a:r>
          </a:p>
        </p:txBody>
      </p:sp>
      <p:sp>
        <p:nvSpPr>
          <p:cNvPr id="187" name="Shape 18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3</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1621159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397" name="Shape 397"/>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30</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1653205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4" name="Shape 404"/>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44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44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It’s important to acknowledge that these obstacles are real, and consider strategies for addressing the concern in ways that support student learning, rather than taking the high-levels of thinking out of their hands. </a:t>
            </a:r>
          </a:p>
          <a:p>
            <a:pPr marL="0" marR="0" lvl="0" indent="0" algn="l" rtl="0">
              <a:spcBef>
                <a:spcPts val="44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Handout</a:t>
            </a:r>
          </a:p>
          <a:p>
            <a:pPr marL="0" marR="0" lvl="0" indent="0" algn="l" rtl="0">
              <a:spcBef>
                <a:spcPts val="44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In order to address the time issue, for instance, teachers could use the Shifts of FOCUS and COHERENCE to ensure that they are allowing the most time for the most important mathematics, and ensuring that as students engage with the major work of the grade, the connections to other math concepts is made explicit in their work. These connections not only help reduce the amount of time students may require to make sense of the math, they also allow for students to better understand and better remember the mathematics from one lesson, one week, one month, and one school year to the next. It does take more time to go more deeply into the math, so it’s important that teachers are strategic about spending more time on the right math and in the right ways. You can find tools on Achieve the Core to help teach with Focus and Coherence, such as the Focus by grade level documents and the Coherence Map.</a:t>
            </a:r>
          </a:p>
          <a:p>
            <a:pPr marL="0" marR="0" lvl="0" indent="0" algn="l" rtl="0">
              <a:spcBef>
                <a:spcPts val="44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High-quality math tasks can also help teachers with instruction around major concepts of their grade and how it connects to other important content. There are tasks that do this on both Achieve the Core and on Illustrative Mathematics’ website.</a:t>
            </a:r>
          </a:p>
          <a:p>
            <a:pPr marL="0" marR="0" lvl="0" indent="0" algn="l" rtl="0">
              <a:spcBef>
                <a:spcPts val="44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44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 will hotlink all of the resources)</a:t>
            </a:r>
          </a:p>
        </p:txBody>
      </p:sp>
      <p:sp>
        <p:nvSpPr>
          <p:cNvPr id="405" name="Shape 405"/>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31</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1160687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One of the challenges we know many teachers face is simply a lack of experience with a student-centered style of teaching. Many of us experienced math instruction with a teacher at the front of the room providing definitions, rules, processes and examples that we were expected to copy down and parrot back. We often weren’t given the opportunity to share our thinking or to work deeply with other students on a rich task. This type of instruction is common in math classrooms at all grade levels across our country, and often it is the only kind of math instruction our students have received. Lack of experience with students owning the cognitive lift is a struggle for teachers and students alike!</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As teachers, we may need to create space for our own learning of new strategies that can support our students. We will need to try out and refine classroom strategies that encourage students to take more ownership and responsibility for their learning, and help them to get comfortable with this if they aren’t used to it in math class. There are lots of resources to help math teachers engage students in talking about their mathematical thinking, such as Sherry Parrish’s Number Talks books and articles available on NCTM, but even simple routines like “Think-Pair-Share” or use of partners and collaborative groups, or even just providing a few moments for students to write down a response before being asked to share their thinking with others. Along with shifting the lift instructionally, teachers may have to do intentional work around creating safety for students to make mistakes, and how to honor them and use them as teachable moments. Additionally, setting the expectation that students will revise, refine, and rework their mathematical work helps to shift the cognitive lift to students.</a:t>
            </a:r>
          </a:p>
          <a:p>
            <a:pPr marL="0" marR="0" lvl="0" indent="0" algn="l" rtl="0">
              <a:spcBef>
                <a:spcPts val="44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12" name="Shape 412"/>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32</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276310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19" name="Shape 419"/>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33</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1114255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27" name="Shape 427"/>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34</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1791097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35" name="Shape 435"/>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35</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1747591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43" name="Shape 443"/>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36</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681335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0" name="Shape 450"/>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smtClean="0">
                <a:solidFill>
                  <a:schemeClr val="dk1"/>
                </a:solidFill>
                <a:latin typeface="Arial" panose="020B0604020202020204" pitchFamily="34" charset="0"/>
                <a:ea typeface="Lucida Sans"/>
                <a:cs typeface="Arial" panose="020B0604020202020204" pitchFamily="34" charset="0"/>
                <a:sym typeface="Lucida Sans"/>
              </a:rPr>
              <a:t>Brainstorming </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note… Some obstacles we’ve/I’ve faced: </a:t>
            </a: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(I chose the bold but I can cut down or revise any)</a:t>
            </a:r>
          </a:p>
          <a:p>
            <a:pPr marL="457200" marR="0" lvl="0" indent="-2286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fear of letting students struggle</a:t>
            </a:r>
          </a:p>
          <a:p>
            <a:pPr marL="457200" marR="0" lvl="0" indent="-2286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too much content to cover and this way of teaching takes time</a:t>
            </a:r>
          </a:p>
          <a:p>
            <a:pPr marL="457200" marR="0" lvl="0" indent="-2286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teachers waiting or </a:t>
            </a:r>
            <a:r>
              <a:rPr lang="en-US" sz="1200" b="0" i="0" u="none" strike="noStrike" cap="none" dirty="0" smtClean="0">
                <a:solidFill>
                  <a:schemeClr val="dk1"/>
                </a:solidFill>
                <a:latin typeface="Arial" panose="020B0604020202020204" pitchFamily="34" charset="0"/>
                <a:ea typeface="Lucida Sans"/>
                <a:cs typeface="Arial" panose="020B0604020202020204" pitchFamily="34" charset="0"/>
                <a:sym typeface="Lucida Sans"/>
              </a:rPr>
              <a:t>re-teaching </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to master each procedure or concept rather than using coherence to bridge</a:t>
            </a:r>
          </a:p>
          <a:p>
            <a:pPr marL="457200" marR="0" lvl="0" indent="-228600" algn="l" rtl="0">
              <a:spcBef>
                <a:spcPts val="0"/>
              </a:spcBef>
              <a:spcAft>
                <a:spcPts val="0"/>
              </a:spcAft>
              <a:buClr>
                <a:schemeClr val="dk1"/>
              </a:buClr>
              <a:buSzPct val="100000"/>
              <a:buFont typeface="Calibri"/>
              <a:buChar char="●"/>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forgetting to create an intentional environment where wrong answers are new roads to explore rather than failure or the end</a:t>
            </a:r>
          </a:p>
          <a:p>
            <a:pPr marL="914400" marR="0" lvl="1" indent="-228600" algn="l" rtl="0">
              <a:spcBef>
                <a:spcPts val="0"/>
              </a:spcBef>
              <a:spcAft>
                <a:spcPts val="0"/>
              </a:spcAft>
              <a:buClr>
                <a:schemeClr val="dk1"/>
              </a:buClr>
              <a:buSzPct val="100000"/>
              <a:buFont typeface="Calibri"/>
              <a:buChar char="○"/>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Interventionist example - relationship building - card games and routines, take risks now to leverage later</a:t>
            </a:r>
          </a:p>
          <a:p>
            <a:pPr marL="457200" marR="0" lvl="0" indent="-228600" algn="l" rtl="0">
              <a:spcBef>
                <a:spcPts val="0"/>
              </a:spcBef>
              <a:spcAft>
                <a:spcPts val="0"/>
              </a:spcAft>
              <a:buClr>
                <a:schemeClr val="dk1"/>
              </a:buClr>
              <a:buSzPct val="100000"/>
              <a:buFont typeface="Calibri"/>
              <a:buChar char="●"/>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forgetting to review or set up protocols for student sharing and intentional linking between these examples</a:t>
            </a:r>
          </a:p>
          <a:p>
            <a:pPr marL="457200" marR="0" lvl="0" indent="-2286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gradual release to student to student discourse</a:t>
            </a:r>
          </a:p>
          <a:p>
            <a:pPr marL="457200" marR="0" lvl="0" indent="-228600" algn="l" rtl="0">
              <a:spcBef>
                <a:spcPts val="0"/>
              </a:spcBef>
              <a:spcAft>
                <a:spcPts val="0"/>
              </a:spcAft>
              <a:buClr>
                <a:schemeClr val="dk1"/>
              </a:buClr>
              <a:buSzPct val="100000"/>
              <a:buFont typeface="Calibri"/>
              <a:buChar char="●"/>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doing the math - anticipating student strategies &amp; keeping them from year to year</a:t>
            </a:r>
          </a:p>
          <a:p>
            <a:pPr marL="457200" marR="0" lvl="0" indent="-228600"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being able to leave a problem or concept un-finished (wonder wall) </a:t>
            </a:r>
          </a:p>
          <a:p>
            <a:pPr marL="457200" marR="0" lvl="0" indent="-228600" algn="l" rtl="0">
              <a:spcBef>
                <a:spcPts val="0"/>
              </a:spcBef>
              <a:spcAft>
                <a:spcPts val="0"/>
              </a:spcAft>
              <a:buClr>
                <a:schemeClr val="dk1"/>
              </a:buClr>
              <a:buSzPct val="100000"/>
              <a:buFont typeface="Calibri"/>
              <a:buChar char="●"/>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brainstorming or planning for accessibility rather than making a problem/task/concept easier</a:t>
            </a:r>
          </a:p>
          <a:p>
            <a:pPr marL="914400" marR="0" lvl="1" indent="-228600" algn="l" rtl="0">
              <a:spcBef>
                <a:spcPts val="0"/>
              </a:spcBef>
              <a:spcAft>
                <a:spcPts val="0"/>
              </a:spcAft>
              <a:buClr>
                <a:schemeClr val="dk1"/>
              </a:buClr>
              <a:buSzPct val="100000"/>
              <a:buFont typeface="Calibri"/>
              <a:buChar char="○"/>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reading to the whole class or student</a:t>
            </a:r>
          </a:p>
          <a:p>
            <a:pPr marL="914400" marR="0" lvl="1" indent="-228600" algn="l" rtl="0">
              <a:spcBef>
                <a:spcPts val="0"/>
              </a:spcBef>
              <a:spcAft>
                <a:spcPts val="0"/>
              </a:spcAft>
              <a:buClr>
                <a:schemeClr val="dk1"/>
              </a:buClr>
              <a:buSzPct val="100000"/>
              <a:buFont typeface="Calibri"/>
              <a:buChar char="○"/>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asking clarifying or focusing questions before launching to group or independent work</a:t>
            </a:r>
          </a:p>
          <a:p>
            <a:pPr marL="914400" marR="0" lvl="1" indent="-228600" algn="l" rtl="0">
              <a:spcBef>
                <a:spcPts val="0"/>
              </a:spcBef>
              <a:spcAft>
                <a:spcPts val="0"/>
              </a:spcAft>
              <a:buClr>
                <a:schemeClr val="dk1"/>
              </a:buClr>
              <a:buSzPct val="100000"/>
              <a:buFont typeface="Calibri"/>
              <a:buChar char="○"/>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building prior knowledge around concept, context or vocabulary</a:t>
            </a:r>
          </a:p>
          <a:p>
            <a:pPr marL="914400" marR="0" lvl="1" indent="-228600" algn="l" rtl="0">
              <a:spcBef>
                <a:spcPts val="0"/>
              </a:spcBef>
              <a:buClr>
                <a:schemeClr val="dk1"/>
              </a:buClr>
              <a:buSzPct val="100000"/>
              <a:buFont typeface="Calibri"/>
              <a:buChar char="○"/>
            </a:pPr>
            <a:r>
              <a:rPr lang="en-US" sz="1200" b="1" i="0" u="none" strike="noStrike" cap="none" dirty="0">
                <a:solidFill>
                  <a:schemeClr val="dk1"/>
                </a:solidFill>
                <a:latin typeface="Arial" panose="020B0604020202020204" pitchFamily="34" charset="0"/>
                <a:ea typeface="Lucida Sans"/>
                <a:cs typeface="Arial" panose="020B0604020202020204" pitchFamily="34" charset="0"/>
                <a:sym typeface="Lucida Sans"/>
              </a:rPr>
              <a:t>planning to elicit thinking from a variety of learning styles (whiteboards, pairs, gallery walks, sentence stems to response</a:t>
            </a:r>
          </a:p>
        </p:txBody>
      </p:sp>
      <p:sp>
        <p:nvSpPr>
          <p:cNvPr id="451" name="Shape 451"/>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37</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2467121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 think the most important part of this work as we shift the lift is to make sure our students trust us and that they learn to trust each other.</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We talk about developing a safe and caring community. How does this roll over into math and what specific moves are taken to ensure teachers can leverage this? We always start our year in Title with card games. If we have the opportunity to play them in multi-aged grouping then all the better. Kids will take risks and learn to listen to each other. You get a window into how kids handle failure when they lose. Kids get to develop relationships when its safe to take these risks. I can be intentional about the routines I begin to set up and prompt sharing of strategies, talk about math practices and mindset, and then move to more obvious math routines like Number Talks or entry grade-level tasks. We can fall back into these games and routines when I notice the group losing its sense of community or our math gets a little harder than they would like. </a:t>
            </a:r>
          </a:p>
        </p:txBody>
      </p:sp>
      <p:sp>
        <p:nvSpPr>
          <p:cNvPr id="459" name="Shape 459"/>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38</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727684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Being prepared for the work is key! When you can anticipate student strategies and approaches before your own cognitive load is high, you can select well and keep the focus on the math.</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Start with a worthwhile task. Think about the math and then do it like 2-3 types of students in your class (be a kid)!</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 used sticky notes with 1,2,3  and then would look for some strategies. They allowed me to change my mind. I would ask kids to think about what they wanted to say and ask questions so I knew they were prepared.</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If I saw a strategy I hadn’t anticipated I would add it to my notes. I could meet with my colleagues to talk about what we saw in our rooms. When our math program was new, we did this more often.</a:t>
            </a: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Now something I didn’t do but wish I had! A few amazing teachers I know saved their notes and then they didn’t have to work so much out the next year or even on future lessons. They could refer to their strategies list/notes. Brilliant!</a:t>
            </a:r>
          </a:p>
        </p:txBody>
      </p:sp>
      <p:sp>
        <p:nvSpPr>
          <p:cNvPr id="469" name="Shape 469"/>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39</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156417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4</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1960029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As I moved into this work, I wanted to keep the math rigorous but their were a series of worries… there are too many words, my kids can’t read, some of them don’t want to share, how do I get them sharing when they can revise their thinking rather than as a closing thought</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Working with younger kids and then students with the most unfinished learning in our Title program, I started to formalize the ways I could give access to the math without all these excuse to lower the rigor.</a:t>
            </a:r>
          </a:p>
        </p:txBody>
      </p:sp>
      <p:sp>
        <p:nvSpPr>
          <p:cNvPr id="478" name="Shape 478"/>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40</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836122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Arial" panose="020B0604020202020204" pitchFamily="34" charset="0"/>
                <a:ea typeface="Lucida Sans"/>
                <a:cs typeface="Arial" panose="020B0604020202020204" pitchFamily="34" charset="0"/>
                <a:sym typeface="Lucida Sans"/>
              </a:rPr>
              <a:t>How </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do you help a teacher realize that they are not allowing students to own the cognitive lift?</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Arial" panose="020B0604020202020204" pitchFamily="34" charset="0"/>
                <a:ea typeface="Lucida Sans"/>
                <a:cs typeface="Arial" panose="020B0604020202020204" pitchFamily="34" charset="0"/>
                <a:sym typeface="Lucida Sans"/>
              </a:rPr>
              <a:t>What’s </a:t>
            </a: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a small first step that I can try? How do you deal with an administrator/observer who doesn’t like to see students struggle?</a:t>
            </a:r>
          </a:p>
        </p:txBody>
      </p:sp>
      <p:sp>
        <p:nvSpPr>
          <p:cNvPr id="484" name="Shape 4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79062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90" name="Shape 490"/>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42</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552014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5" name="Shape 495"/>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96" name="Shape 496"/>
          <p:cNvSpPr txBox="1">
            <a:spLocks noGrp="1"/>
          </p:cNvSpPr>
          <p:nvPr>
            <p:ph type="sldNum" idx="12"/>
          </p:nvPr>
        </p:nvSpPr>
        <p:spPr>
          <a:xfrm>
            <a:off x="3884612" y="8685213"/>
            <a:ext cx="2971799" cy="4587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43</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3717072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501" name="Shape 5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7112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508" name="Shape 50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45</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3123811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5" name="Shape 51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Joanie</a:t>
            </a:r>
          </a:p>
        </p:txBody>
      </p:sp>
      <p:sp>
        <p:nvSpPr>
          <p:cNvPr id="516" name="Shape 51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46</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1860008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522" name="Shape 5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4651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184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Lucida Sans"/>
                <a:sym typeface="Lucida Sans"/>
              </a:rPr>
              <a:t>6</a:t>
            </a:fld>
            <a:endParaRPr lang="en-US" sz="1400" b="0" i="0" u="none" strike="noStrike" cap="none" dirty="0">
              <a:solidFill>
                <a:srgbClr val="000000"/>
              </a:solidFill>
              <a:ea typeface="Lucida Sans"/>
              <a:sym typeface="Lucida Sans"/>
            </a:endParaRPr>
          </a:p>
        </p:txBody>
      </p:sp>
    </p:spTree>
    <p:extLst>
      <p:ext uri="{BB962C8B-B14F-4D97-AF65-F5344CB8AC3E}">
        <p14:creationId xmlns:p14="http://schemas.microsoft.com/office/powerpoint/2010/main" val="70711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17" name="Shape 2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401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24" name="Shape 22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8</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424642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32" name="Shape 23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Lucida Sans"/>
                <a:sym typeface="Lucida Sans"/>
              </a:rPr>
              <a:t>9</a:t>
            </a:fld>
            <a:endParaRPr lang="en-US" sz="1200" b="0" i="0" u="none" strike="noStrike" cap="none" dirty="0">
              <a:solidFill>
                <a:schemeClr val="dk1"/>
              </a:solidFill>
              <a:ea typeface="Lucida Sans"/>
              <a:sym typeface="Lucida Sans"/>
            </a:endParaRPr>
          </a:p>
        </p:txBody>
      </p:sp>
    </p:spTree>
    <p:extLst>
      <p:ext uri="{BB962C8B-B14F-4D97-AF65-F5344CB8AC3E}">
        <p14:creationId xmlns:p14="http://schemas.microsoft.com/office/powerpoint/2010/main" val="2630849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5" y="2982072"/>
            <a:ext cx="8619880" cy="8503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14" name="Shape 14"/>
          <p:cNvSpPr txBox="1">
            <a:spLocks noGrp="1"/>
          </p:cNvSpPr>
          <p:nvPr>
            <p:ph type="subTitle" idx="1"/>
          </p:nvPr>
        </p:nvSpPr>
        <p:spPr>
          <a:xfrm>
            <a:off x="219316" y="3832457"/>
            <a:ext cx="8619878" cy="792405"/>
          </a:xfrm>
          <a:prstGeom prst="rect">
            <a:avLst/>
          </a:prstGeom>
          <a:noFill/>
          <a:ln>
            <a:noFill/>
          </a:ln>
        </p:spPr>
        <p:txBody>
          <a:bodyPr wrap="square"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5" name="Shape 15"/>
          <p:cNvSpPr/>
          <p:nvPr/>
        </p:nvSpPr>
        <p:spPr>
          <a:xfrm>
            <a:off x="0" y="1737608"/>
            <a:ext cx="9144000" cy="111125"/>
          </a:xfrm>
          <a:prstGeom prst="rect">
            <a:avLst/>
          </a:prstGeom>
          <a:solidFill>
            <a:srgbClr val="FFFFF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pic>
        <p:nvPicPr>
          <p:cNvPr id="16" name="Shape 16"/>
          <p:cNvPicPr preferRelativeResize="0"/>
          <p:nvPr/>
        </p:nvPicPr>
        <p:blipFill rotWithShape="1">
          <a:blip r:embed="rId2">
            <a:alphaModFix/>
          </a:blip>
          <a:srcRect/>
          <a:stretch/>
        </p:blipFill>
        <p:spPr>
          <a:xfrm>
            <a:off x="304801" y="394130"/>
            <a:ext cx="2235199" cy="210147"/>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19315" y="2933439"/>
            <a:ext cx="8619880" cy="89901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75" name="Shape 75"/>
          <p:cNvSpPr txBox="1">
            <a:spLocks noGrp="1"/>
          </p:cNvSpPr>
          <p:nvPr>
            <p:ph type="subTitle" idx="1"/>
          </p:nvPr>
        </p:nvSpPr>
        <p:spPr>
          <a:xfrm>
            <a:off x="219312" y="3832457"/>
            <a:ext cx="8619883" cy="792405"/>
          </a:xfrm>
          <a:prstGeom prst="rect">
            <a:avLst/>
          </a:prstGeom>
          <a:noFill/>
          <a:ln>
            <a:noFill/>
          </a:ln>
        </p:spPr>
        <p:txBody>
          <a:bodyPr wrap="square"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76" name="Shape 76"/>
          <p:cNvSpPr/>
          <p:nvPr/>
        </p:nvSpPr>
        <p:spPr>
          <a:xfrm>
            <a:off x="0" y="1737608"/>
            <a:ext cx="9144000" cy="111125"/>
          </a:xfrm>
          <a:prstGeom prst="rect">
            <a:avLst/>
          </a:prstGeom>
          <a:solidFill>
            <a:srgbClr val="FFFFF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77" name="Shape 77"/>
          <p:cNvSpPr>
            <a:spLocks noGrp="1"/>
          </p:cNvSpPr>
          <p:nvPr>
            <p:ph type="pic" idx="2"/>
          </p:nvPr>
        </p:nvSpPr>
        <p:spPr>
          <a:xfrm>
            <a:off x="7188200" y="225425"/>
            <a:ext cx="1650999" cy="808037"/>
          </a:xfrm>
          <a:prstGeom prst="rect">
            <a:avLst/>
          </a:prstGeom>
          <a:noFill/>
          <a:ln>
            <a:noFill/>
          </a:ln>
        </p:spPr>
        <p:txBody>
          <a:bodyPr wrap="square" lIns="91425" tIns="91425" rIns="91425" bIns="91425" anchor="t" anchorCtr="0"/>
          <a:lstStyle>
            <a:lvl1pPr marL="342900" marR="0" lvl="0" indent="381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8" name="Shape 78"/>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rt Page">
    <p:spTree>
      <p:nvGrpSpPr>
        <p:cNvPr id="1" name="Shape 79"/>
        <p:cNvGrpSpPr/>
        <p:nvPr/>
      </p:nvGrpSpPr>
      <p:grpSpPr>
        <a:xfrm>
          <a:off x="0" y="0"/>
          <a:ext cx="0" cy="0"/>
          <a:chOff x="0" y="0"/>
          <a:chExt cx="0" cy="0"/>
        </a:xfrm>
      </p:grpSpPr>
      <p:sp>
        <p:nvSpPr>
          <p:cNvPr id="80" name="Shape 80"/>
          <p:cNvSpPr>
            <a:spLocks noGrp="1"/>
          </p:cNvSpPr>
          <p:nvPr>
            <p:ph type="chart" idx="2"/>
          </p:nvPr>
        </p:nvSpPr>
        <p:spPr>
          <a:xfrm>
            <a:off x="304800" y="1575486"/>
            <a:ext cx="8534399" cy="4525963"/>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1" name="Shape 81"/>
          <p:cNvSpPr txBox="1">
            <a:spLocks noGrp="1"/>
          </p:cNvSpPr>
          <p:nvPr>
            <p:ph type="title"/>
          </p:nvPr>
        </p:nvSpPr>
        <p:spPr>
          <a:xfrm>
            <a:off x="304800" y="274637"/>
            <a:ext cx="85343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82" name="Shape 82"/>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83" name="Shape 83"/>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pic>
        <p:nvPicPr>
          <p:cNvPr id="84" name="Shape 8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85"/>
        <p:cNvGrpSpPr/>
        <p:nvPr/>
      </p:nvGrpSpPr>
      <p:grpSpPr>
        <a:xfrm>
          <a:off x="0" y="0"/>
          <a:ext cx="0" cy="0"/>
          <a:chOff x="0" y="0"/>
          <a:chExt cx="0" cy="0"/>
        </a:xfrm>
      </p:grpSpPr>
      <p:sp>
        <p:nvSpPr>
          <p:cNvPr id="86" name="Shape 86"/>
          <p:cNvSpPr>
            <a:spLocks noGrp="1"/>
          </p:cNvSpPr>
          <p:nvPr>
            <p:ph type="pic" idx="2"/>
          </p:nvPr>
        </p:nvSpPr>
        <p:spPr>
          <a:xfrm>
            <a:off x="304800" y="1575486"/>
            <a:ext cx="8572500" cy="4525963"/>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7" name="Shape 87"/>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88" name="Shape 88"/>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89" name="Shape 89"/>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pic>
        <p:nvPicPr>
          <p:cNvPr id="90" name="Shape 9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91"/>
        <p:cNvGrpSpPr/>
        <p:nvPr/>
      </p:nvGrpSpPr>
      <p:grpSpPr>
        <a:xfrm>
          <a:off x="0" y="0"/>
          <a:ext cx="0" cy="0"/>
          <a:chOff x="0" y="0"/>
          <a:chExt cx="0" cy="0"/>
        </a:xfrm>
      </p:grpSpPr>
      <p:sp>
        <p:nvSpPr>
          <p:cNvPr id="92" name="Shape 92"/>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rgbClr val="1C9963"/>
              </a:solidFill>
              <a:latin typeface="Arial" panose="020B0604020202020204" pitchFamily="34" charset="0"/>
              <a:ea typeface="Lucida Sans"/>
              <a:cs typeface="Arial" panose="020B0604020202020204" pitchFamily="34" charset="0"/>
              <a:sym typeface="Lucida Sans"/>
            </a:endParaRPr>
          </a:p>
        </p:txBody>
      </p:sp>
      <p:sp>
        <p:nvSpPr>
          <p:cNvPr id="93" name="Shape 93"/>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sp>
        <p:nvSpPr>
          <p:cNvPr id="94" name="Shape 94"/>
          <p:cNvSpPr txBox="1">
            <a:spLocks noGrp="1"/>
          </p:cNvSpPr>
          <p:nvPr>
            <p:ph type="title"/>
          </p:nvPr>
        </p:nvSpPr>
        <p:spPr>
          <a:xfrm>
            <a:off x="304800" y="2914650"/>
            <a:ext cx="3584576"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95" name="Shape 95"/>
          <p:cNvSpPr txBox="1">
            <a:spLocks noGrp="1"/>
          </p:cNvSpPr>
          <p:nvPr>
            <p:ph type="body" idx="1"/>
          </p:nvPr>
        </p:nvSpPr>
        <p:spPr>
          <a:xfrm>
            <a:off x="4624612" y="1858449"/>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6" name="Shape 96"/>
          <p:cNvSpPr txBox="1">
            <a:spLocks noGrp="1"/>
          </p:cNvSpPr>
          <p:nvPr>
            <p:ph type="body" idx="2"/>
          </p:nvPr>
        </p:nvSpPr>
        <p:spPr>
          <a:xfrm>
            <a:off x="7209514" y="1858449"/>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7" name="Shape 97"/>
          <p:cNvSpPr txBox="1">
            <a:spLocks noGrp="1"/>
          </p:cNvSpPr>
          <p:nvPr>
            <p:ph type="body" idx="3"/>
          </p:nvPr>
        </p:nvSpPr>
        <p:spPr>
          <a:xfrm>
            <a:off x="4624612" y="2400625"/>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8" name="Shape 98"/>
          <p:cNvSpPr txBox="1">
            <a:spLocks noGrp="1"/>
          </p:cNvSpPr>
          <p:nvPr>
            <p:ph type="body" idx="4"/>
          </p:nvPr>
        </p:nvSpPr>
        <p:spPr>
          <a:xfrm>
            <a:off x="7209514" y="2400625"/>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9" name="Shape 99"/>
          <p:cNvSpPr txBox="1">
            <a:spLocks noGrp="1"/>
          </p:cNvSpPr>
          <p:nvPr>
            <p:ph type="body" idx="5"/>
          </p:nvPr>
        </p:nvSpPr>
        <p:spPr>
          <a:xfrm>
            <a:off x="4624612" y="2955016"/>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0" name="Shape 100"/>
          <p:cNvSpPr txBox="1">
            <a:spLocks noGrp="1"/>
          </p:cNvSpPr>
          <p:nvPr>
            <p:ph type="body" idx="6"/>
          </p:nvPr>
        </p:nvSpPr>
        <p:spPr>
          <a:xfrm>
            <a:off x="7209514" y="2955016"/>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1" name="Shape 101"/>
          <p:cNvSpPr txBox="1">
            <a:spLocks noGrp="1"/>
          </p:cNvSpPr>
          <p:nvPr>
            <p:ph type="body" idx="7"/>
          </p:nvPr>
        </p:nvSpPr>
        <p:spPr>
          <a:xfrm>
            <a:off x="4624612" y="3509407"/>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2" name="Shape 102"/>
          <p:cNvSpPr txBox="1">
            <a:spLocks noGrp="1"/>
          </p:cNvSpPr>
          <p:nvPr>
            <p:ph type="body" idx="8"/>
          </p:nvPr>
        </p:nvSpPr>
        <p:spPr>
          <a:xfrm>
            <a:off x="7209514" y="3509407"/>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3" name="Shape 103"/>
          <p:cNvSpPr txBox="1">
            <a:spLocks noGrp="1"/>
          </p:cNvSpPr>
          <p:nvPr>
            <p:ph type="body" idx="9"/>
          </p:nvPr>
        </p:nvSpPr>
        <p:spPr>
          <a:xfrm>
            <a:off x="4624612" y="4063798"/>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4" name="Shape 104"/>
          <p:cNvSpPr txBox="1">
            <a:spLocks noGrp="1"/>
          </p:cNvSpPr>
          <p:nvPr>
            <p:ph type="body" idx="13"/>
          </p:nvPr>
        </p:nvSpPr>
        <p:spPr>
          <a:xfrm>
            <a:off x="7209514" y="4063798"/>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5" name="Shape 105"/>
          <p:cNvSpPr txBox="1">
            <a:spLocks noGrp="1"/>
          </p:cNvSpPr>
          <p:nvPr>
            <p:ph type="body" idx="14"/>
          </p:nvPr>
        </p:nvSpPr>
        <p:spPr>
          <a:xfrm>
            <a:off x="4624612" y="4618185"/>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6" name="Shape 106"/>
          <p:cNvSpPr txBox="1">
            <a:spLocks noGrp="1"/>
          </p:cNvSpPr>
          <p:nvPr>
            <p:ph type="body" idx="15"/>
          </p:nvPr>
        </p:nvSpPr>
        <p:spPr>
          <a:xfrm>
            <a:off x="7209514" y="4618185"/>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107" name="Shape 107"/>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0" y="0"/>
            <a:ext cx="9144000" cy="6858000"/>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04800" y="274637"/>
            <a:ext cx="85598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112" name="Shape 112"/>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113" name="Shape 113"/>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pic>
        <p:nvPicPr>
          <p:cNvPr id="114" name="Shape 11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69" cy="540225"/>
          </a:xfrm>
          <a:prstGeom prst="rect">
            <a:avLst/>
          </a:prstGeom>
          <a:solidFill>
            <a:srgbClr val="1C9963"/>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117" name="Shape 117"/>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chemeClr val="lt1"/>
                </a:solidFill>
                <a:latin typeface="Arial" panose="020B0604020202020204" pitchFamily="34" charset="0"/>
                <a:ea typeface="Lucida Sans"/>
                <a:cs typeface="Arial" panose="020B0604020202020204" pitchFamily="34" charset="0"/>
                <a:sym typeface="Lucida Sans"/>
              </a:rPr>
              <a:t> </a:t>
            </a:r>
          </a:p>
        </p:txBody>
      </p:sp>
      <p:pic>
        <p:nvPicPr>
          <p:cNvPr id="118" name="Shape 118"/>
          <p:cNvPicPr preferRelativeResize="0"/>
          <p:nvPr/>
        </p:nvPicPr>
        <p:blipFill rotWithShape="1">
          <a:blip r:embed="rId2">
            <a:alphaModFix/>
          </a:blip>
          <a:srcRect/>
          <a:stretch/>
        </p:blipFill>
        <p:spPr>
          <a:xfrm>
            <a:off x="304800" y="6503298"/>
            <a:ext cx="1746503" cy="164201"/>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122" name="Shape 122"/>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pic>
        <p:nvPicPr>
          <p:cNvPr id="123" name="Shape 123"/>
          <p:cNvPicPr preferRelativeResize="0"/>
          <p:nvPr/>
        </p:nvPicPr>
        <p:blipFill rotWithShape="1">
          <a:blip r:embed="rId2">
            <a:alphaModFix/>
          </a:blip>
          <a:srcRect/>
          <a:stretch/>
        </p:blipFill>
        <p:spPr>
          <a:xfrm>
            <a:off x="304800" y="6533798"/>
            <a:ext cx="3057283" cy="133571"/>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4"/>
            <a:ext cx="8534399" cy="1116488"/>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127" name="Shape 127"/>
          <p:cNvSpPr txBox="1">
            <a:spLocks noGrp="1"/>
          </p:cNvSpPr>
          <p:nvPr>
            <p:ph type="body" idx="1"/>
          </p:nvPr>
        </p:nvSpPr>
        <p:spPr>
          <a:xfrm>
            <a:off x="304800" y="1600200"/>
            <a:ext cx="4038597" cy="4554933"/>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432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2004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6576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1148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8" name="Shape 128"/>
          <p:cNvSpPr txBox="1">
            <a:spLocks noGrp="1"/>
          </p:cNvSpPr>
          <p:nvPr>
            <p:ph type="body" idx="2"/>
          </p:nvPr>
        </p:nvSpPr>
        <p:spPr>
          <a:xfrm>
            <a:off x="4496019" y="1603770"/>
            <a:ext cx="4025899" cy="4551362"/>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432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2004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6576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1148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9" name="Shape 129"/>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130" name="Shape 130"/>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sp>
        <p:nvSpPr>
          <p:cNvPr id="131" name="Shape 131">
            <a:hlinkClick r:id="rId2"/>
          </p:cNvPr>
          <p:cNvSpPr/>
          <p:nvPr/>
        </p:nvSpPr>
        <p:spPr>
          <a:xfrm>
            <a:off x="3542585" y="6519775"/>
            <a:ext cx="1906868" cy="175585"/>
          </a:xfrm>
          <a:prstGeom prst="rect">
            <a:avLst/>
          </a:prstGeom>
          <a:noFill/>
          <a:ln>
            <a:noFill/>
          </a:ln>
          <a:effectLst>
            <a:outerShdw blurRad="39999" dist="23000" dir="5400000" rotWithShape="0">
              <a:srgbClr val="000000">
                <a:alpha val="33333"/>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200" cy="4525959"/>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34" name="Shape 134"/>
          <p:cNvSpPr txBox="1">
            <a:spLocks noGrp="1"/>
          </p:cNvSpPr>
          <p:nvPr>
            <p:ph type="title"/>
          </p:nvPr>
        </p:nvSpPr>
        <p:spPr>
          <a:xfrm>
            <a:off x="304800" y="274637"/>
            <a:ext cx="83819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135" name="Shape 135"/>
          <p:cNvSpPr txBox="1">
            <a:spLocks noGrp="1"/>
          </p:cNvSpPr>
          <p:nvPr>
            <p:ph type="body" idx="1"/>
          </p:nvPr>
        </p:nvSpPr>
        <p:spPr>
          <a:xfrm>
            <a:off x="304800" y="1600200"/>
            <a:ext cx="4190999" cy="4525963"/>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432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2004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6576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1148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6" name="Shape 136"/>
          <p:cNvSpPr txBox="1">
            <a:spLocks noGrp="1"/>
          </p:cNvSpPr>
          <p:nvPr>
            <p:ph type="body" idx="3"/>
          </p:nvPr>
        </p:nvSpPr>
        <p:spPr>
          <a:xfrm>
            <a:off x="4673600" y="5646676"/>
            <a:ext cx="4013200" cy="479485"/>
          </a:xfrm>
          <a:prstGeom prst="rect">
            <a:avLst/>
          </a:prstGeom>
          <a:solidFill>
            <a:srgbClr val="FFFFFF">
              <a:alpha val="47058"/>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7" name="Shape 137"/>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138" name="Shape 138"/>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p:nvPr/>
        </p:nvSpPr>
        <p:spPr>
          <a:xfrm>
            <a:off x="0" y="6329467"/>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21" name="Shape 21"/>
          <p:cNvSpPr txBox="1">
            <a:spLocks noGrp="1"/>
          </p:cNvSpPr>
          <p:nvPr>
            <p:ph type="body" idx="1"/>
          </p:nvPr>
        </p:nvSpPr>
        <p:spPr>
          <a:xfrm>
            <a:off x="304800" y="1570940"/>
            <a:ext cx="8572500" cy="4525963"/>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2" name="Shape 22"/>
          <p:cNvSpPr/>
          <p:nvPr/>
        </p:nvSpPr>
        <p:spPr>
          <a:xfrm>
            <a:off x="0" y="6330471"/>
            <a:ext cx="9153069" cy="54022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23" name="Shape 23"/>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pic>
        <p:nvPicPr>
          <p:cNvPr id="24" name="Shape 2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200" cy="2234115"/>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1" name="Shape 141"/>
          <p:cNvSpPr>
            <a:spLocks noGrp="1"/>
          </p:cNvSpPr>
          <p:nvPr>
            <p:ph type="pic" idx="3"/>
          </p:nvPr>
        </p:nvSpPr>
        <p:spPr>
          <a:xfrm>
            <a:off x="4673600" y="1600200"/>
            <a:ext cx="4013200" cy="2234115"/>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2" name="Shape 142"/>
          <p:cNvSpPr txBox="1">
            <a:spLocks noGrp="1"/>
          </p:cNvSpPr>
          <p:nvPr>
            <p:ph type="title"/>
          </p:nvPr>
        </p:nvSpPr>
        <p:spPr>
          <a:xfrm>
            <a:off x="304800" y="274637"/>
            <a:ext cx="83819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143" name="Shape 143"/>
          <p:cNvSpPr txBox="1">
            <a:spLocks noGrp="1"/>
          </p:cNvSpPr>
          <p:nvPr>
            <p:ph type="body" idx="1"/>
          </p:nvPr>
        </p:nvSpPr>
        <p:spPr>
          <a:xfrm>
            <a:off x="304800" y="1600200"/>
            <a:ext cx="4190999" cy="4525963"/>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432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2004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6576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1148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4" name="Shape 144"/>
          <p:cNvSpPr txBox="1">
            <a:spLocks noGrp="1"/>
          </p:cNvSpPr>
          <p:nvPr>
            <p:ph type="body" idx="4"/>
          </p:nvPr>
        </p:nvSpPr>
        <p:spPr>
          <a:xfrm>
            <a:off x="4673600" y="5646676"/>
            <a:ext cx="4057650" cy="479485"/>
          </a:xfrm>
          <a:prstGeom prst="rect">
            <a:avLst/>
          </a:prstGeom>
          <a:solidFill>
            <a:srgbClr val="FFFFFF">
              <a:alpha val="47058"/>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45" name="Shape 145"/>
          <p:cNvSpPr txBox="1">
            <a:spLocks noGrp="1"/>
          </p:cNvSpPr>
          <p:nvPr>
            <p:ph type="body" idx="5"/>
          </p:nvPr>
        </p:nvSpPr>
        <p:spPr>
          <a:xfrm>
            <a:off x="4673600" y="3354830"/>
            <a:ext cx="4013200" cy="479485"/>
          </a:xfrm>
          <a:prstGeom prst="rect">
            <a:avLst/>
          </a:prstGeom>
          <a:solidFill>
            <a:srgbClr val="FFFFFF">
              <a:alpha val="47058"/>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46" name="Shape 146"/>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147" name="Shape 147"/>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680" cy="4525963"/>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0" name="Shape 150"/>
          <p:cNvSpPr txBox="1">
            <a:spLocks noGrp="1"/>
          </p:cNvSpPr>
          <p:nvPr>
            <p:ph type="title"/>
          </p:nvPr>
        </p:nvSpPr>
        <p:spPr>
          <a:xfrm>
            <a:off x="304800" y="274637"/>
            <a:ext cx="83819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151" name="Shape 151"/>
          <p:cNvSpPr txBox="1">
            <a:spLocks noGrp="1"/>
          </p:cNvSpPr>
          <p:nvPr>
            <p:ph type="body" idx="1"/>
          </p:nvPr>
        </p:nvSpPr>
        <p:spPr>
          <a:xfrm>
            <a:off x="4683119" y="5646676"/>
            <a:ext cx="4003680" cy="479485"/>
          </a:xfrm>
          <a:prstGeom prst="rect">
            <a:avLst/>
          </a:prstGeom>
          <a:solidFill>
            <a:srgbClr val="FFFFFF">
              <a:alpha val="47058"/>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52" name="Shape 152"/>
          <p:cNvSpPr>
            <a:spLocks noGrp="1"/>
          </p:cNvSpPr>
          <p:nvPr>
            <p:ph type="pic" idx="3"/>
          </p:nvPr>
        </p:nvSpPr>
        <p:spPr>
          <a:xfrm>
            <a:off x="304801" y="1600200"/>
            <a:ext cx="4225921" cy="4525963"/>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3" name="Shape 153"/>
          <p:cNvSpPr txBox="1">
            <a:spLocks noGrp="1"/>
          </p:cNvSpPr>
          <p:nvPr>
            <p:ph type="body" idx="4"/>
          </p:nvPr>
        </p:nvSpPr>
        <p:spPr>
          <a:xfrm>
            <a:off x="304800" y="5646676"/>
            <a:ext cx="4225921" cy="479485"/>
          </a:xfrm>
          <a:prstGeom prst="rect">
            <a:avLst/>
          </a:prstGeom>
          <a:solidFill>
            <a:srgbClr val="FFFFFF">
              <a:alpha val="47058"/>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54" name="Shape 154"/>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155" name="Shape 155"/>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077" cy="2234117"/>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8" name="Shape 158"/>
          <p:cNvSpPr>
            <a:spLocks noGrp="1"/>
          </p:cNvSpPr>
          <p:nvPr>
            <p:ph type="pic" idx="3"/>
          </p:nvPr>
        </p:nvSpPr>
        <p:spPr>
          <a:xfrm>
            <a:off x="4533898" y="1600200"/>
            <a:ext cx="4152902" cy="2234117"/>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9" name="Shape 159"/>
          <p:cNvSpPr>
            <a:spLocks noGrp="1"/>
          </p:cNvSpPr>
          <p:nvPr>
            <p:ph type="pic" idx="4"/>
          </p:nvPr>
        </p:nvSpPr>
        <p:spPr>
          <a:xfrm>
            <a:off x="304800" y="1600200"/>
            <a:ext cx="4159250" cy="2234117"/>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0" name="Shape 160"/>
          <p:cNvSpPr>
            <a:spLocks noGrp="1"/>
          </p:cNvSpPr>
          <p:nvPr>
            <p:ph type="pic" idx="5"/>
          </p:nvPr>
        </p:nvSpPr>
        <p:spPr>
          <a:xfrm>
            <a:off x="307975" y="3892046"/>
            <a:ext cx="4156075" cy="2234117"/>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1" name="Shape 161"/>
          <p:cNvSpPr txBox="1">
            <a:spLocks noGrp="1"/>
          </p:cNvSpPr>
          <p:nvPr>
            <p:ph type="title"/>
          </p:nvPr>
        </p:nvSpPr>
        <p:spPr>
          <a:xfrm>
            <a:off x="304800" y="274637"/>
            <a:ext cx="83819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162" name="Shape 162"/>
          <p:cNvSpPr txBox="1">
            <a:spLocks noGrp="1"/>
          </p:cNvSpPr>
          <p:nvPr>
            <p:ph type="body" idx="1"/>
          </p:nvPr>
        </p:nvSpPr>
        <p:spPr>
          <a:xfrm>
            <a:off x="4533898" y="5646676"/>
            <a:ext cx="4152902" cy="479485"/>
          </a:xfrm>
          <a:prstGeom prst="rect">
            <a:avLst/>
          </a:prstGeom>
          <a:solidFill>
            <a:srgbClr val="FFFFFF">
              <a:alpha val="47058"/>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3" name="Shape 163"/>
          <p:cNvSpPr txBox="1">
            <a:spLocks noGrp="1"/>
          </p:cNvSpPr>
          <p:nvPr>
            <p:ph type="body" idx="6"/>
          </p:nvPr>
        </p:nvSpPr>
        <p:spPr>
          <a:xfrm>
            <a:off x="304800" y="5646676"/>
            <a:ext cx="4159250" cy="479485"/>
          </a:xfrm>
          <a:prstGeom prst="rect">
            <a:avLst/>
          </a:prstGeom>
          <a:solidFill>
            <a:srgbClr val="FFFFFF">
              <a:alpha val="47058"/>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4" name="Shape 164"/>
          <p:cNvSpPr txBox="1">
            <a:spLocks noGrp="1"/>
          </p:cNvSpPr>
          <p:nvPr>
            <p:ph type="body" idx="7"/>
          </p:nvPr>
        </p:nvSpPr>
        <p:spPr>
          <a:xfrm>
            <a:off x="4530721" y="3354830"/>
            <a:ext cx="4156077" cy="479485"/>
          </a:xfrm>
          <a:prstGeom prst="rect">
            <a:avLst/>
          </a:prstGeom>
          <a:solidFill>
            <a:srgbClr val="FFFFFF">
              <a:alpha val="47058"/>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5" name="Shape 165"/>
          <p:cNvSpPr txBox="1">
            <a:spLocks noGrp="1"/>
          </p:cNvSpPr>
          <p:nvPr>
            <p:ph type="body" idx="8"/>
          </p:nvPr>
        </p:nvSpPr>
        <p:spPr>
          <a:xfrm>
            <a:off x="304801" y="3354830"/>
            <a:ext cx="4159250" cy="479485"/>
          </a:xfrm>
          <a:prstGeom prst="rect">
            <a:avLst/>
          </a:prstGeom>
          <a:solidFill>
            <a:srgbClr val="FFFFFF">
              <a:alpha val="47058"/>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6" name="Shape 166"/>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167" name="Shape 167"/>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1C9963"/>
          </a:solidFill>
          <a:ln>
            <a:noFill/>
          </a:ln>
          <a:effectLst>
            <a:outerShdw blurRad="39999" dist="23000" dir="5400000" rotWithShape="0">
              <a:srgbClr val="000000">
                <a:alpha val="33333"/>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27" name="Shape 27"/>
          <p:cNvSpPr txBox="1"/>
          <p:nvPr/>
        </p:nvSpPr>
        <p:spPr>
          <a:xfrm>
            <a:off x="115456"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8" name="Shape 28"/>
          <p:cNvSpPr txBox="1"/>
          <p:nvPr/>
        </p:nvSpPr>
        <p:spPr>
          <a:xfrm>
            <a:off x="115456"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29" name="Shape 29"/>
          <p:cNvSpPr txBox="1"/>
          <p:nvPr/>
        </p:nvSpPr>
        <p:spPr>
          <a:xfrm>
            <a:off x="115456"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30" name="Shape 30"/>
          <p:cNvSpPr txBox="1"/>
          <p:nvPr/>
        </p:nvSpPr>
        <p:spPr>
          <a:xfrm>
            <a:off x="115456"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31" name="Shape 31"/>
          <p:cNvSpPr txBox="1">
            <a:spLocks noGrp="1"/>
          </p:cNvSpPr>
          <p:nvPr>
            <p:ph type="title"/>
          </p:nvPr>
        </p:nvSpPr>
        <p:spPr>
          <a:xfrm>
            <a:off x="216563" y="2829675"/>
            <a:ext cx="8620551" cy="86836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pic>
        <p:nvPicPr>
          <p:cNvPr id="32" name="Shape 32"/>
          <p:cNvPicPr preferRelativeResize="0"/>
          <p:nvPr/>
        </p:nvPicPr>
        <p:blipFill rotWithShape="1">
          <a:blip r:embed="rId2">
            <a:alphaModFix/>
          </a:blip>
          <a:srcRect/>
          <a:stretch/>
        </p:blipFill>
        <p:spPr>
          <a:xfrm>
            <a:off x="304812" y="394130"/>
            <a:ext cx="2235199" cy="21014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04800" y="274637"/>
            <a:ext cx="85343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35" name="Shape 35"/>
          <p:cNvSpPr txBox="1">
            <a:spLocks noGrp="1"/>
          </p:cNvSpPr>
          <p:nvPr>
            <p:ph type="body" idx="1"/>
          </p:nvPr>
        </p:nvSpPr>
        <p:spPr>
          <a:xfrm>
            <a:off x="304800" y="1417637"/>
            <a:ext cx="4192588" cy="597773"/>
          </a:xfrm>
          <a:prstGeom prst="rect">
            <a:avLst/>
          </a:prstGeom>
          <a:noFill/>
          <a:ln>
            <a:noFill/>
          </a:ln>
        </p:spPr>
        <p:txBody>
          <a:bodyPr wrap="square"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body" idx="2"/>
          </p:nvPr>
        </p:nvSpPr>
        <p:spPr>
          <a:xfrm>
            <a:off x="304800" y="2015408"/>
            <a:ext cx="4192588" cy="4126626"/>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6924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31496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6068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40640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37" name="Shape 37"/>
          <p:cNvSpPr txBox="1">
            <a:spLocks noGrp="1"/>
          </p:cNvSpPr>
          <p:nvPr>
            <p:ph type="body" idx="3"/>
          </p:nvPr>
        </p:nvSpPr>
        <p:spPr>
          <a:xfrm>
            <a:off x="4645025" y="1417637"/>
            <a:ext cx="4194174" cy="632406"/>
          </a:xfrm>
          <a:prstGeom prst="rect">
            <a:avLst/>
          </a:prstGeom>
          <a:noFill/>
          <a:ln>
            <a:noFill/>
          </a:ln>
        </p:spPr>
        <p:txBody>
          <a:bodyPr wrap="square"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body" idx="4"/>
          </p:nvPr>
        </p:nvSpPr>
        <p:spPr>
          <a:xfrm>
            <a:off x="4645025" y="2050046"/>
            <a:ext cx="4194174" cy="4091992"/>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6924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31496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6068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40640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39" name="Shape 39"/>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40" name="Shape 40"/>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sp>
        <p:nvSpPr>
          <p:cNvPr id="41" name="Shape 41">
            <a:hlinkClick r:id="rId2"/>
          </p:cNvPr>
          <p:cNvSpPr/>
          <p:nvPr/>
        </p:nvSpPr>
        <p:spPr>
          <a:xfrm>
            <a:off x="3542585" y="6519775"/>
            <a:ext cx="1906868" cy="175585"/>
          </a:xfrm>
          <a:prstGeom prst="rect">
            <a:avLst/>
          </a:prstGeom>
          <a:noFill/>
          <a:ln>
            <a:noFill/>
          </a:ln>
          <a:effectLst>
            <a:outerShdw blurRad="39999" dist="23000" dir="5400000" rotWithShape="0">
              <a:srgbClr val="000000">
                <a:alpha val="33333"/>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42"/>
        <p:cNvGrpSpPr/>
        <p:nvPr/>
      </p:nvGrpSpPr>
      <p:grpSpPr>
        <a:xfrm>
          <a:off x="0" y="0"/>
          <a:ext cx="0" cy="0"/>
          <a:chOff x="0" y="0"/>
          <a:chExt cx="0" cy="0"/>
        </a:xfrm>
      </p:grpSpPr>
      <p:sp>
        <p:nvSpPr>
          <p:cNvPr id="43" name="Shape 43"/>
          <p:cNvSpPr/>
          <p:nvPr/>
        </p:nvSpPr>
        <p:spPr>
          <a:xfrm>
            <a:off x="0" y="0"/>
            <a:ext cx="9144000" cy="6858000"/>
          </a:xfrm>
          <a:prstGeom prst="rect">
            <a:avLst/>
          </a:prstGeom>
          <a:solidFill>
            <a:srgbClr val="A9B0AC"/>
          </a:solidFill>
          <a:ln>
            <a:noFill/>
          </a:ln>
          <a:effectLst>
            <a:outerShdw blurRad="39999" dist="23000" dir="5400000" rotWithShape="0">
              <a:srgbClr val="000000">
                <a:alpha val="33333"/>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44" name="Shape 44"/>
          <p:cNvSpPr txBox="1"/>
          <p:nvPr/>
        </p:nvSpPr>
        <p:spPr>
          <a:xfrm>
            <a:off x="115456"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5" name="Shape 45"/>
          <p:cNvSpPr txBox="1"/>
          <p:nvPr/>
        </p:nvSpPr>
        <p:spPr>
          <a:xfrm>
            <a:off x="115456"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6" name="Shape 46"/>
          <p:cNvSpPr txBox="1"/>
          <p:nvPr/>
        </p:nvSpPr>
        <p:spPr>
          <a:xfrm>
            <a:off x="115456"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7" name="Shape 47"/>
          <p:cNvSpPr txBox="1"/>
          <p:nvPr/>
        </p:nvSpPr>
        <p:spPr>
          <a:xfrm>
            <a:off x="115456"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48" name="Shape 48"/>
          <p:cNvSpPr txBox="1">
            <a:spLocks noGrp="1"/>
          </p:cNvSpPr>
          <p:nvPr>
            <p:ph type="title"/>
          </p:nvPr>
        </p:nvSpPr>
        <p:spPr>
          <a:xfrm>
            <a:off x="216563" y="2829675"/>
            <a:ext cx="8620551" cy="86836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pic>
        <p:nvPicPr>
          <p:cNvPr id="49" name="Shape 49"/>
          <p:cNvPicPr preferRelativeResize="0"/>
          <p:nvPr/>
        </p:nvPicPr>
        <p:blipFill rotWithShape="1">
          <a:blip r:embed="rId2">
            <a:alphaModFix/>
          </a:blip>
          <a:srcRect/>
          <a:stretch/>
        </p:blipFill>
        <p:spPr>
          <a:xfrm>
            <a:off x="304812" y="394130"/>
            <a:ext cx="2235199" cy="2101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50"/>
        <p:cNvGrpSpPr/>
        <p:nvPr/>
      </p:nvGrpSpPr>
      <p:grpSpPr>
        <a:xfrm>
          <a:off x="0" y="0"/>
          <a:ext cx="0" cy="0"/>
          <a:chOff x="0" y="0"/>
          <a:chExt cx="0" cy="0"/>
        </a:xfrm>
      </p:grpSpPr>
      <p:sp>
        <p:nvSpPr>
          <p:cNvPr id="51" name="Shape 51"/>
          <p:cNvSpPr/>
          <p:nvPr/>
        </p:nvSpPr>
        <p:spPr>
          <a:xfrm>
            <a:off x="0" y="0"/>
            <a:ext cx="9144000" cy="6858000"/>
          </a:xfrm>
          <a:prstGeom prst="rect">
            <a:avLst/>
          </a:prstGeom>
          <a:solidFill>
            <a:srgbClr val="464646"/>
          </a:solidFill>
          <a:ln>
            <a:noFill/>
          </a:ln>
          <a:effectLst>
            <a:outerShdw blurRad="39999" dist="23000" dir="5400000" rotWithShape="0">
              <a:srgbClr val="000000">
                <a:alpha val="33333"/>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52" name="Shape 52"/>
          <p:cNvSpPr txBox="1"/>
          <p:nvPr/>
        </p:nvSpPr>
        <p:spPr>
          <a:xfrm>
            <a:off x="115456"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53" name="Shape 53"/>
          <p:cNvSpPr txBox="1"/>
          <p:nvPr/>
        </p:nvSpPr>
        <p:spPr>
          <a:xfrm>
            <a:off x="115456"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54" name="Shape 54"/>
          <p:cNvSpPr txBox="1"/>
          <p:nvPr/>
        </p:nvSpPr>
        <p:spPr>
          <a:xfrm>
            <a:off x="115456"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55" name="Shape 55"/>
          <p:cNvSpPr txBox="1"/>
          <p:nvPr/>
        </p:nvSpPr>
        <p:spPr>
          <a:xfrm>
            <a:off x="115456"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56" name="Shape 56"/>
          <p:cNvSpPr txBox="1">
            <a:spLocks noGrp="1"/>
          </p:cNvSpPr>
          <p:nvPr>
            <p:ph type="title"/>
          </p:nvPr>
        </p:nvSpPr>
        <p:spPr>
          <a:xfrm>
            <a:off x="216563" y="2829675"/>
            <a:ext cx="8620551" cy="86836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pic>
        <p:nvPicPr>
          <p:cNvPr id="57" name="Shape 57"/>
          <p:cNvPicPr preferRelativeResize="0"/>
          <p:nvPr/>
        </p:nvPicPr>
        <p:blipFill rotWithShape="1">
          <a:blip r:embed="rId2">
            <a:alphaModFix/>
          </a:blip>
          <a:srcRect/>
          <a:stretch/>
        </p:blipFill>
        <p:spPr>
          <a:xfrm>
            <a:off x="304812" y="394130"/>
            <a:ext cx="2235199" cy="21014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58"/>
        <p:cNvGrpSpPr/>
        <p:nvPr/>
      </p:nvGrpSpPr>
      <p:grpSpPr>
        <a:xfrm>
          <a:off x="0" y="0"/>
          <a:ext cx="0" cy="0"/>
          <a:chOff x="0" y="0"/>
          <a:chExt cx="0" cy="0"/>
        </a:xfrm>
      </p:grpSpPr>
      <p:sp>
        <p:nvSpPr>
          <p:cNvPr id="59" name="Shape 59"/>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60" name="Shape 60"/>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pic>
        <p:nvPicPr>
          <p:cNvPr id="61" name="Shape 61"/>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able Pag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64" name="Shape 64"/>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65" name="Shape 65"/>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rial" panose="020B0604020202020204" pitchFamily="34" charset="0"/>
                <a:ea typeface="Lucida Sans"/>
                <a:cs typeface="Arial" panose="020B0604020202020204" pitchFamily="34" charset="0"/>
                <a:sym typeface="Lucida Sans"/>
              </a:rPr>
              <a:t>‹#›</a:t>
            </a:fld>
            <a:r>
              <a:rPr lang="en-US" sz="1000" b="0" i="0" u="none" strike="noStrike" cap="none" dirty="0">
                <a:solidFill>
                  <a:srgbClr val="50514F"/>
                </a:solidFill>
                <a:latin typeface="Arial" panose="020B0604020202020204" pitchFamily="34" charset="0"/>
                <a:ea typeface="Lucida Sans"/>
                <a:cs typeface="Arial" panose="020B0604020202020204" pitchFamily="34" charset="0"/>
                <a:sym typeface="Lucida Sans"/>
              </a:rPr>
              <a:t> </a:t>
            </a:r>
          </a:p>
        </p:txBody>
      </p:sp>
      <p:pic>
        <p:nvPicPr>
          <p:cNvPr id="66" name="Shape 66"/>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339153" y="2950713"/>
            <a:ext cx="5497218" cy="884849"/>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69" name="Shape 69"/>
          <p:cNvSpPr txBox="1">
            <a:spLocks noGrp="1"/>
          </p:cNvSpPr>
          <p:nvPr>
            <p:ph type="subTitle" idx="1"/>
          </p:nvPr>
        </p:nvSpPr>
        <p:spPr>
          <a:xfrm>
            <a:off x="3339151" y="3835562"/>
            <a:ext cx="5497218" cy="792405"/>
          </a:xfrm>
          <a:prstGeom prst="rect">
            <a:avLst/>
          </a:prstGeom>
          <a:noFill/>
          <a:ln>
            <a:noFill/>
          </a:ln>
        </p:spPr>
        <p:txBody>
          <a:bodyPr wrap="square"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70" name="Shape 70"/>
          <p:cNvSpPr/>
          <p:nvPr/>
        </p:nvSpPr>
        <p:spPr>
          <a:xfrm>
            <a:off x="0" y="1746249"/>
            <a:ext cx="9144000" cy="111125"/>
          </a:xfrm>
          <a:prstGeom prst="rect">
            <a:avLst/>
          </a:prstGeom>
          <a:solidFill>
            <a:srgbClr val="FFFFF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panose="020B0604020202020204" pitchFamily="34" charset="0"/>
              <a:ea typeface="Lucida Sans"/>
              <a:cs typeface="Arial" panose="020B0604020202020204" pitchFamily="34" charset="0"/>
              <a:sym typeface="Lucida Sans"/>
            </a:endParaRPr>
          </a:p>
        </p:txBody>
      </p:sp>
      <p:sp>
        <p:nvSpPr>
          <p:cNvPr id="71" name="Shape 71"/>
          <p:cNvSpPr>
            <a:spLocks noGrp="1"/>
          </p:cNvSpPr>
          <p:nvPr>
            <p:ph type="pic" idx="2"/>
          </p:nvPr>
        </p:nvSpPr>
        <p:spPr>
          <a:xfrm>
            <a:off x="304800" y="1857374"/>
            <a:ext cx="2752483" cy="3159126"/>
          </a:xfrm>
          <a:prstGeom prst="rect">
            <a:avLst/>
          </a:prstGeom>
          <a:noFill/>
          <a:ln>
            <a:noFill/>
          </a:ln>
        </p:spPr>
        <p:txBody>
          <a:bodyPr wrap="square" lIns="91425" tIns="91425" rIns="91425" bIns="91425" anchor="t" anchorCtr="0"/>
          <a:lstStyle>
            <a:lvl1pPr marL="508000" marR="0" lvl="0" indent="-38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Lucida Sans"/>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2" name="Shape 72"/>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5588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965200" marR="0" lvl="1" indent="-1016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3716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7780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2352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7940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chievethecore.org/category/774/mathematics-focus-by-grade-leve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illustrativemathematics.org/" TargetMode="External"/><Relationship Id="rId5" Type="http://schemas.openxmlformats.org/officeDocument/2006/relationships/hyperlink" Target="https://achievethecore.org/category/416/mathematics-tasks" TargetMode="External"/><Relationship Id="rId4" Type="http://schemas.openxmlformats.org/officeDocument/2006/relationships/hyperlink" Target="https://achievethecore.org/page/1118/coherence-map"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amazon.com/s/?ie=UTF8&amp;keywords=mathematical+mindsets+by+jo+boaler&amp;tag=hydsma-20&amp;index=aps&amp;hvadid=177270874775&amp;hvpos=1t1&amp;hvnetw=g&amp;hvrand=1378397844080230345&amp;hvpone=&amp;hvptwo=&amp;hvqmt=b&amp;hvdev=c&amp;hvdvcmdl=&amp;hvlocint=&amp;hvlocphy=9028763&amp;hvtargid=kwd-92387807632&amp;ref=pd_sl_ayrhgv5o4_b&amp;gclid=EAIaIQobChMIsMDcsNGO1gIVgYdpCh3LEwjOEAAYASAAEgLHRfD_BwE" TargetMode="External"/><Relationship Id="rId3" Type="http://schemas.openxmlformats.org/officeDocument/2006/relationships/hyperlink" Target="http://www.nctm.org/Publications/Teaching-Children-Mathematics/2015/Vol22/Issue4/Creating-Math-Talk-Communities/" TargetMode="External"/><Relationship Id="rId7" Type="http://schemas.openxmlformats.org/officeDocument/2006/relationships/hyperlink" Target="https://www.youcubed.org/evidence/mistakes-grow-brai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nctm.org/Store/Products/5--Practices-for-Orchestrating-Productive-Mathematics-Discussions/" TargetMode="External"/><Relationship Id="rId5" Type="http://schemas.openxmlformats.org/officeDocument/2006/relationships/hyperlink" Target="http://www.nctm.org/Publications/mathematics-teaching-in-middle-school/2000/Vol5/Issue8/Never-Say-Anything-a-Kid-Can-Say!/" TargetMode="External"/><Relationship Id="rId4" Type="http://schemas.openxmlformats.org/officeDocument/2006/relationships/hyperlink" Target="https://www.amazon.com/Number-Talks-Computation-Multimedia-Professional/dp/1935099655" TargetMode="External"/><Relationship Id="rId9" Type="http://schemas.openxmlformats.org/officeDocument/2006/relationships/hyperlink" Target="http://www.nctm.org/Publications/Mathematics-Teaching-in-Middle-School/2016/Vol22/Issue5/Rough-Draft-Talk-in-Mathematics-Classroom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pepnonprofit.org/uploads/2/7/7/2/2772238/acing_math.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achievethecore.org/page/2948/fluency-resources-for-grade-level-routines" TargetMode="External"/><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chievethecore.org" TargetMode="External"/><Relationship Id="rId5" Type="http://schemas.openxmlformats.org/officeDocument/2006/relationships/hyperlink" Target="https://achievethecore.org/ca-signup"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ell.stanford.edu/sites/default/files/u6232/ULSCALE_ToA_Principles_MLRs__Final_v2.0_030217.pdf"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s://mathematizing4all.wordpress.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tinyurl.com/educatorstakingaction"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attendee.gotowebinar.com/register/7353373621105953539"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chievethecore.org/educators-taking-ac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2518771" y="5036553"/>
            <a:ext cx="184666" cy="36933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174" name="Shape 174"/>
          <p:cNvSpPr txBox="1">
            <a:spLocks noGrp="1"/>
          </p:cNvSpPr>
          <p:nvPr>
            <p:ph type="ctrTitle"/>
          </p:nvPr>
        </p:nvSpPr>
        <p:spPr>
          <a:xfrm>
            <a:off x="219315" y="2982072"/>
            <a:ext cx="8619880" cy="850387"/>
          </a:xfrm>
          <a:prstGeom prst="rect">
            <a:avLst/>
          </a:prstGeom>
          <a:noFill/>
          <a:ln>
            <a:noFill/>
          </a:ln>
        </p:spPr>
        <p:txBody>
          <a:bodyPr wrap="square" lIns="91425" tIns="45700" rIns="91425" bIns="45700" anchor="ctr" anchorCtr="0">
            <a:noAutofit/>
          </a:bodyPr>
          <a:lstStyle/>
          <a:p>
            <a:pPr marL="0" marR="0" lvl="0" indent="0" algn="l" rtl="0">
              <a:lnSpc>
                <a:spcPct val="115000"/>
              </a:lnSpc>
              <a:spcBef>
                <a:spcPts val="0"/>
              </a:spcBef>
              <a:spcAft>
                <a:spcPts val="0"/>
              </a:spcAft>
              <a:buClr>
                <a:schemeClr val="dk1"/>
              </a:buClr>
              <a:buSzPct val="25000"/>
              <a:buFont typeface="Arial"/>
              <a:buNone/>
            </a:pPr>
            <a:r>
              <a:rPr lang="en-US" sz="3000" b="1" i="0" u="none" strike="noStrike" cap="none" dirty="0">
                <a:solidFill>
                  <a:srgbClr val="575757"/>
                </a:solidFill>
                <a:ea typeface="Lucida Sans"/>
                <a:sym typeface="Lucida Sans"/>
              </a:rPr>
              <a:t>Who’s Doing the Work - Shifting the Lift in Math</a:t>
            </a:r>
          </a:p>
          <a:p>
            <a:pPr marL="0" marR="0" lvl="0" indent="0" algn="l" rtl="0">
              <a:lnSpc>
                <a:spcPct val="100000"/>
              </a:lnSpc>
              <a:spcBef>
                <a:spcPts val="0"/>
              </a:spcBef>
              <a:spcAft>
                <a:spcPts val="0"/>
              </a:spcAft>
              <a:buClr>
                <a:srgbClr val="50514F"/>
              </a:buClr>
              <a:buSzPct val="25000"/>
              <a:buFont typeface="Allerta"/>
              <a:buNone/>
            </a:pPr>
            <a:endParaRPr sz="2800" b="0" i="0" u="none" strike="noStrike" cap="none" dirty="0">
              <a:solidFill>
                <a:srgbClr val="50514F"/>
              </a:solidFill>
              <a:ea typeface="Lucida Sans"/>
              <a:sym typeface="Lucida Sans"/>
            </a:endParaRPr>
          </a:p>
        </p:txBody>
      </p:sp>
      <p:sp>
        <p:nvSpPr>
          <p:cNvPr id="175" name="Shape 175"/>
          <p:cNvSpPr txBox="1">
            <a:spLocks noGrp="1"/>
          </p:cNvSpPr>
          <p:nvPr>
            <p:ph type="subTitle" idx="1"/>
          </p:nvPr>
        </p:nvSpPr>
        <p:spPr>
          <a:xfrm>
            <a:off x="219316" y="3832457"/>
            <a:ext cx="8619878" cy="79240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000" b="0" i="0" u="none" strike="noStrike" cap="none" dirty="0">
                <a:solidFill>
                  <a:srgbClr val="575757"/>
                </a:solidFill>
                <a:ea typeface="Lucida Sans"/>
                <a:sym typeface="Lucida Sans"/>
              </a:rPr>
              <a:t>Core Advocates Monthly Webinar</a:t>
            </a:r>
          </a:p>
          <a:p>
            <a:pPr marL="0" marR="0" lvl="0" indent="0" algn="l" rtl="0">
              <a:lnSpc>
                <a:spcPct val="100000"/>
              </a:lnSpc>
              <a:spcBef>
                <a:spcPts val="400"/>
              </a:spcBef>
              <a:spcAft>
                <a:spcPts val="0"/>
              </a:spcAft>
              <a:buClr>
                <a:srgbClr val="595959"/>
              </a:buClr>
              <a:buSzPct val="25000"/>
              <a:buFont typeface="Arial"/>
              <a:buNone/>
            </a:pPr>
            <a:r>
              <a:rPr lang="en-US" sz="2000" b="0" i="0" u="none" strike="noStrike" cap="none" dirty="0">
                <a:solidFill>
                  <a:srgbClr val="575757"/>
                </a:solidFill>
                <a:ea typeface="Lucida Sans"/>
                <a:sym typeface="Lucida Sans"/>
              </a:rPr>
              <a:t>September 6, 2017</a:t>
            </a:r>
          </a:p>
        </p:txBody>
      </p:sp>
      <p:sp>
        <p:nvSpPr>
          <p:cNvPr id="176" name="Shape 176"/>
          <p:cNvSpPr txBox="1"/>
          <p:nvPr/>
        </p:nvSpPr>
        <p:spPr>
          <a:xfrm>
            <a:off x="3590432" y="5448560"/>
            <a:ext cx="5343860" cy="9015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The webinar will begin shortly.  You may wish to download the handouts (check the tab on your webinar control panel) while you wait.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216563" y="2416482"/>
            <a:ext cx="8620551" cy="167674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400" b="0" i="0" u="none" strike="noStrike" cap="none" dirty="0">
                <a:solidFill>
                  <a:srgbClr val="FFFFFF"/>
                </a:solidFill>
                <a:ea typeface="Lucida Sans"/>
                <a:sym typeface="Lucida Sans"/>
              </a:rPr>
              <a:t>How does the Instructional Practice Guide (IPG) help teachers understand and create a classroom where students are actively engaged in meaningful mathematics?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rgbClr val="595959"/>
                </a:solidFill>
                <a:ea typeface="Lucida Sans"/>
                <a:sym typeface="Lucida Sans"/>
              </a:rPr>
              <a:t>The Instructional Practice Guide: Coaching</a:t>
            </a:r>
          </a:p>
        </p:txBody>
      </p:sp>
      <p:pic>
        <p:nvPicPr>
          <p:cNvPr id="247" name="Shape 247"/>
          <p:cNvPicPr preferRelativeResize="0"/>
          <p:nvPr/>
        </p:nvPicPr>
        <p:blipFill rotWithShape="1">
          <a:blip r:embed="rId3">
            <a:alphaModFix/>
          </a:blip>
          <a:srcRect/>
          <a:stretch/>
        </p:blipFill>
        <p:spPr>
          <a:xfrm>
            <a:off x="380112" y="1417625"/>
            <a:ext cx="8383800" cy="44264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ea typeface="Lucida Sans"/>
                <a:sym typeface="Lucida Sans"/>
              </a:rPr>
              <a:t>Core Actions in the IPG</a:t>
            </a:r>
          </a:p>
        </p:txBody>
      </p:sp>
      <p:sp>
        <p:nvSpPr>
          <p:cNvPr id="254" name="Shape 254"/>
          <p:cNvSpPr txBox="1">
            <a:spLocks noGrp="1"/>
          </p:cNvSpPr>
          <p:nvPr>
            <p:ph type="body" idx="1"/>
          </p:nvPr>
        </p:nvSpPr>
        <p:spPr>
          <a:xfrm>
            <a:off x="304800" y="1570940"/>
            <a:ext cx="8572500" cy="4526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2400" b="0" i="1" u="none" strike="noStrike" cap="none" dirty="0">
                <a:solidFill>
                  <a:schemeClr val="accent1"/>
                </a:solidFill>
                <a:ea typeface="Lucida Sans"/>
                <a:sym typeface="Lucida Sans"/>
              </a:rPr>
              <a:t>Core Action 1:  Ensure the work of the lesson reflects the Shifts required by the CCSS for Mathematics.</a:t>
            </a:r>
          </a:p>
          <a:p>
            <a:pPr marL="0" marR="0" lvl="0" indent="0" algn="l" rtl="0">
              <a:lnSpc>
                <a:spcPct val="100000"/>
              </a:lnSpc>
              <a:spcBef>
                <a:spcPts val="480"/>
              </a:spcBef>
              <a:spcAft>
                <a:spcPts val="0"/>
              </a:spcAft>
              <a:buClr>
                <a:srgbClr val="3F3F39"/>
              </a:buClr>
              <a:buSzPct val="25000"/>
              <a:buFont typeface="Arial"/>
              <a:buNone/>
            </a:pPr>
            <a:endParaRPr sz="2400" b="0" i="1" u="none" strike="noStrike" cap="none" dirty="0">
              <a:solidFill>
                <a:schemeClr val="accent1"/>
              </a:solidFill>
              <a:ea typeface="Lucida Sans"/>
              <a:sym typeface="Lucida Sans"/>
            </a:endParaRPr>
          </a:p>
          <a:p>
            <a:pPr marL="0" marR="0" lvl="0" indent="0" algn="l" rtl="0">
              <a:lnSpc>
                <a:spcPct val="100000"/>
              </a:lnSpc>
              <a:spcBef>
                <a:spcPts val="480"/>
              </a:spcBef>
              <a:spcAft>
                <a:spcPts val="0"/>
              </a:spcAft>
              <a:buClr>
                <a:schemeClr val="accent1"/>
              </a:buClr>
              <a:buSzPct val="25000"/>
              <a:buFont typeface="Arial"/>
              <a:buNone/>
            </a:pPr>
            <a:r>
              <a:rPr lang="en-US" sz="2400" b="0" i="1" u="none" strike="noStrike" cap="none" dirty="0">
                <a:solidFill>
                  <a:schemeClr val="accent1"/>
                </a:solidFill>
                <a:ea typeface="Lucida Sans"/>
                <a:sym typeface="Lucida Sans"/>
              </a:rPr>
              <a:t>Core Action 2:  Employ instructional practices that allow all students to learn the content of the lesson. </a:t>
            </a:r>
          </a:p>
          <a:p>
            <a:pPr marL="0" marR="0" lvl="0" indent="0" algn="l" rtl="0">
              <a:lnSpc>
                <a:spcPct val="100000"/>
              </a:lnSpc>
              <a:spcBef>
                <a:spcPts val="480"/>
              </a:spcBef>
              <a:spcAft>
                <a:spcPts val="0"/>
              </a:spcAft>
              <a:buClr>
                <a:srgbClr val="3F3F39"/>
              </a:buClr>
              <a:buSzPct val="25000"/>
              <a:buFont typeface="Arial"/>
              <a:buNone/>
            </a:pPr>
            <a:endParaRPr sz="2400" b="0" i="1" u="none" strike="noStrike" cap="none" dirty="0">
              <a:solidFill>
                <a:schemeClr val="accent1"/>
              </a:solidFill>
              <a:ea typeface="Lucida Sans"/>
              <a:sym typeface="Lucida Sans"/>
            </a:endParaRPr>
          </a:p>
          <a:p>
            <a:pPr marL="0" marR="0" lvl="0" indent="0" algn="l" rtl="0">
              <a:lnSpc>
                <a:spcPct val="100000"/>
              </a:lnSpc>
              <a:spcBef>
                <a:spcPts val="480"/>
              </a:spcBef>
              <a:spcAft>
                <a:spcPts val="0"/>
              </a:spcAft>
              <a:buClr>
                <a:schemeClr val="accent1"/>
              </a:buClr>
              <a:buSzPct val="25000"/>
              <a:buFont typeface="Arial"/>
              <a:buNone/>
            </a:pPr>
            <a:r>
              <a:rPr lang="en-US" sz="2400" b="0" i="1" u="none" strike="noStrike" cap="none" dirty="0">
                <a:solidFill>
                  <a:schemeClr val="accent1"/>
                </a:solidFill>
                <a:ea typeface="Lucida Sans"/>
                <a:sym typeface="Lucida Sans"/>
              </a:rPr>
              <a:t>Core Action 3:  Provide all students with opportunities to exhibit mathematical practices while engaging with the content of the lesson.</a:t>
            </a:r>
          </a:p>
          <a:p>
            <a:pPr marL="0" marR="0" lvl="0" indent="0" algn="l" rtl="0">
              <a:lnSpc>
                <a:spcPct val="100000"/>
              </a:lnSpc>
              <a:spcBef>
                <a:spcPts val="480"/>
              </a:spcBef>
              <a:spcAft>
                <a:spcPts val="0"/>
              </a:spcAft>
              <a:buClr>
                <a:srgbClr val="3F3F39"/>
              </a:buClr>
              <a:buSzPct val="25000"/>
              <a:buFont typeface="Arial"/>
              <a:buNone/>
            </a:pPr>
            <a:endParaRPr sz="2400" b="0" i="1" u="none" strike="noStrike" cap="none" dirty="0">
              <a:solidFill>
                <a:schemeClr val="accent1"/>
              </a:solidFill>
              <a:ea typeface="Lucida Sans"/>
              <a:sym typeface="Lucida Sans"/>
            </a:endParaRPr>
          </a:p>
          <a:p>
            <a:pPr marL="0" marR="0" lvl="0" indent="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ea typeface="Lucida Sans"/>
              <a:sym typeface="Lucida Sans"/>
            </a:endParaRPr>
          </a:p>
        </p:txBody>
      </p:sp>
      <p:sp>
        <p:nvSpPr>
          <p:cNvPr id="255" name="Shape 255"/>
          <p:cNvSpPr/>
          <p:nvPr/>
        </p:nvSpPr>
        <p:spPr>
          <a:xfrm>
            <a:off x="328925" y="3831925"/>
            <a:ext cx="8469599" cy="1595399"/>
          </a:xfrm>
          <a:prstGeom prst="rect">
            <a:avLst/>
          </a:prstGeom>
          <a:noFill/>
          <a:ln w="152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panose="020B0604020202020204" pitchFamily="34" charset="0"/>
              <a:ea typeface="Lucida Sans"/>
              <a:cs typeface="Arial" panose="020B0604020202020204" pitchFamily="34" charset="0"/>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 calcmode="lin" valueType="num">
                                      <p:cBhvr additive="base">
                                        <p:cTn id="7" dur="1000"/>
                                        <p:tgtEl>
                                          <p:spTgt spid="255"/>
                                        </p:tgtEl>
                                        <p:attrNameLst>
                                          <p:attrName>ppt_w</p:attrName>
                                        </p:attrNameLst>
                                      </p:cBhvr>
                                      <p:tavLst>
                                        <p:tav tm="0">
                                          <p:val>
                                            <p:strVal val="0"/>
                                          </p:val>
                                        </p:tav>
                                        <p:tav tm="100000">
                                          <p:val>
                                            <p:strVal val="#ppt_w"/>
                                          </p:val>
                                        </p:tav>
                                      </p:tavLst>
                                    </p:anim>
                                    <p:anim calcmode="lin" valueType="num">
                                      <p:cBhvr additive="base">
                                        <p:cTn id="8" dur="1000"/>
                                        <p:tgtEl>
                                          <p:spTgt spid="25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04800" y="274637"/>
            <a:ext cx="8534399"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ea typeface="Lucida Sans"/>
                <a:sym typeface="Lucida Sans"/>
              </a:rPr>
              <a:t>Standards for Mathematical Practice</a:t>
            </a:r>
          </a:p>
        </p:txBody>
      </p:sp>
      <p:sp>
        <p:nvSpPr>
          <p:cNvPr id="262" name="Shape 262"/>
          <p:cNvSpPr txBox="1">
            <a:spLocks noGrp="1"/>
          </p:cNvSpPr>
          <p:nvPr>
            <p:ph type="body" idx="1"/>
          </p:nvPr>
        </p:nvSpPr>
        <p:spPr>
          <a:xfrm>
            <a:off x="457200" y="2190750"/>
            <a:ext cx="4040187" cy="395128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ea typeface="Lucida Sans"/>
                <a:sym typeface="Lucida Sans"/>
              </a:rPr>
              <a:t> </a:t>
            </a:r>
          </a:p>
        </p:txBody>
      </p:sp>
      <p:sp>
        <p:nvSpPr>
          <p:cNvPr id="263" name="Shape 263"/>
          <p:cNvSpPr txBox="1">
            <a:spLocks noGrp="1"/>
          </p:cNvSpPr>
          <p:nvPr>
            <p:ph type="body" idx="2"/>
          </p:nvPr>
        </p:nvSpPr>
        <p:spPr>
          <a:xfrm>
            <a:off x="5334000" y="1600200"/>
            <a:ext cx="4190999" cy="3951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endParaRPr sz="2200" b="0" i="0" u="none" strike="noStrike" cap="none" dirty="0">
              <a:solidFill>
                <a:srgbClr val="595959"/>
              </a:solidFill>
              <a:ea typeface="Lucida Sans"/>
              <a:sym typeface="Lucida Sans"/>
            </a:endParaRPr>
          </a:p>
          <a:p>
            <a:pPr marL="0" marR="0" lvl="0" indent="0" algn="l" rtl="0">
              <a:lnSpc>
                <a:spcPct val="100000"/>
              </a:lnSpc>
              <a:spcBef>
                <a:spcPts val="480"/>
              </a:spcBef>
              <a:spcAft>
                <a:spcPts val="0"/>
              </a:spcAft>
              <a:buClr>
                <a:srgbClr val="3F3F39"/>
              </a:buClr>
              <a:buSzPct val="25000"/>
              <a:buFont typeface="Arial"/>
              <a:buNone/>
            </a:pPr>
            <a:endParaRPr sz="2400" b="0" i="1" u="none" strike="noStrike" cap="none" dirty="0">
              <a:solidFill>
                <a:schemeClr val="accent1"/>
              </a:solidFill>
              <a:ea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r>
              <a:rPr lang="en-US" sz="2400" b="1" i="1" u="none" strike="noStrike" cap="none" dirty="0">
                <a:solidFill>
                  <a:schemeClr val="accent1"/>
                </a:solidFill>
                <a:ea typeface="Lucida Sans"/>
                <a:sym typeface="Lucida Sans"/>
              </a:rPr>
              <a:t>Core Action 3:  </a:t>
            </a:r>
          </a:p>
          <a:p>
            <a:pPr marL="0" marR="0" lvl="0" indent="0" algn="l" rtl="0">
              <a:lnSpc>
                <a:spcPct val="100000"/>
              </a:lnSpc>
              <a:spcBef>
                <a:spcPts val="0"/>
              </a:spcBef>
              <a:spcAft>
                <a:spcPts val="0"/>
              </a:spcAft>
              <a:buClr>
                <a:srgbClr val="595959"/>
              </a:buClr>
              <a:buSzPct val="25000"/>
              <a:buFont typeface="Arial"/>
              <a:buNone/>
            </a:pPr>
            <a:r>
              <a:rPr lang="en-US" sz="2400" b="0" i="1" u="none" strike="noStrike" cap="none" dirty="0">
                <a:solidFill>
                  <a:schemeClr val="accent1"/>
                </a:solidFill>
                <a:ea typeface="Lucida Sans"/>
                <a:sym typeface="Lucida Sans"/>
              </a:rPr>
              <a:t>Provide all students with opportunities to exhibit mathematical practices while engaging with the content of the lesson</a:t>
            </a:r>
          </a:p>
        </p:txBody>
      </p:sp>
      <p:sp>
        <p:nvSpPr>
          <p:cNvPr id="264" name="Shape 264"/>
          <p:cNvSpPr txBox="1">
            <a:spLocks noGrp="1"/>
          </p:cNvSpPr>
          <p:nvPr>
            <p:ph type="sldNum" idx="12"/>
          </p:nvPr>
        </p:nvSpPr>
        <p:spPr>
          <a:xfrm>
            <a:off x="6929717" y="6542180"/>
            <a:ext cx="2133598" cy="320038"/>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a:t>
            </a:r>
          </a:p>
        </p:txBody>
      </p:sp>
      <p:pic>
        <p:nvPicPr>
          <p:cNvPr id="265" name="Shape 265"/>
          <p:cNvPicPr preferRelativeResize="0"/>
          <p:nvPr/>
        </p:nvPicPr>
        <p:blipFill rotWithShape="1">
          <a:blip r:embed="rId3">
            <a:alphaModFix/>
          </a:blip>
          <a:srcRect l="50048" t="37302" r="25792" b="17261"/>
          <a:stretch/>
        </p:blipFill>
        <p:spPr>
          <a:xfrm>
            <a:off x="76223" y="1447800"/>
            <a:ext cx="4190999" cy="4572000"/>
          </a:xfrm>
          <a:prstGeom prst="rect">
            <a:avLst/>
          </a:prstGeom>
          <a:noFill/>
          <a:ln>
            <a:noFill/>
          </a:ln>
        </p:spPr>
      </p:pic>
      <p:sp>
        <p:nvSpPr>
          <p:cNvPr id="266" name="Shape 266"/>
          <p:cNvSpPr/>
          <p:nvPr/>
        </p:nvSpPr>
        <p:spPr>
          <a:xfrm>
            <a:off x="2951261" y="2170875"/>
            <a:ext cx="2163474" cy="3486574"/>
          </a:xfrm>
          <a:custGeom>
            <a:avLst/>
            <a:gdLst/>
            <a:ahLst/>
            <a:cxnLst/>
            <a:rect l="0" t="0" r="0" b="0"/>
            <a:pathLst>
              <a:path w="120000" h="120000" extrusionOk="0">
                <a:moveTo>
                  <a:pt x="47935" y="0"/>
                </a:moveTo>
                <a:cubicBezTo>
                  <a:pt x="78269" y="14788"/>
                  <a:pt x="97730" y="44182"/>
                  <a:pt x="88072" y="67358"/>
                </a:cubicBezTo>
                <a:cubicBezTo>
                  <a:pt x="84644" y="75582"/>
                  <a:pt x="80846" y="74584"/>
                  <a:pt x="74390" y="82075"/>
                </a:cubicBezTo>
                <a:cubicBezTo>
                  <a:pt x="71182" y="85794"/>
                  <a:pt x="71347" y="91508"/>
                  <a:pt x="65267" y="93395"/>
                </a:cubicBezTo>
                <a:cubicBezTo>
                  <a:pt x="61513" y="94560"/>
                  <a:pt x="60333" y="93019"/>
                  <a:pt x="50672" y="95094"/>
                </a:cubicBezTo>
                <a:cubicBezTo>
                  <a:pt x="43841" y="96560"/>
                  <a:pt x="32888" y="104442"/>
                  <a:pt x="30603" y="100188"/>
                </a:cubicBezTo>
                <a:cubicBezTo>
                  <a:pt x="28882" y="96985"/>
                  <a:pt x="39888" y="96391"/>
                  <a:pt x="45199" y="95659"/>
                </a:cubicBezTo>
                <a:cubicBezTo>
                  <a:pt x="50845" y="94880"/>
                  <a:pt x="57507" y="93313"/>
                  <a:pt x="62531" y="95094"/>
                </a:cubicBezTo>
                <a:cubicBezTo>
                  <a:pt x="70095" y="97775"/>
                  <a:pt x="75302" y="103838"/>
                  <a:pt x="75302" y="109245"/>
                </a:cubicBezTo>
                <a:cubicBezTo>
                  <a:pt x="75302" y="114183"/>
                  <a:pt x="66839" y="120000"/>
                  <a:pt x="58881" y="120000"/>
                </a:cubicBezTo>
                <a:cubicBezTo>
                  <a:pt x="57108" y="120000"/>
                  <a:pt x="62744" y="119312"/>
                  <a:pt x="63443" y="118301"/>
                </a:cubicBezTo>
                <a:cubicBezTo>
                  <a:pt x="65887" y="114762"/>
                  <a:pt x="65716" y="114696"/>
                  <a:pt x="67092" y="110942"/>
                </a:cubicBezTo>
                <a:cubicBezTo>
                  <a:pt x="69657" y="103936"/>
                  <a:pt x="60355" y="96879"/>
                  <a:pt x="53408" y="91132"/>
                </a:cubicBezTo>
                <a:cubicBezTo>
                  <a:pt x="48890" y="87394"/>
                  <a:pt x="44949" y="82581"/>
                  <a:pt x="37901" y="80942"/>
                </a:cubicBezTo>
                <a:cubicBezTo>
                  <a:pt x="31915" y="79549"/>
                  <a:pt x="25127" y="81728"/>
                  <a:pt x="18744" y="81508"/>
                </a:cubicBezTo>
                <a:cubicBezTo>
                  <a:pt x="13737" y="81335"/>
                  <a:pt x="3326" y="82314"/>
                  <a:pt x="4150" y="79245"/>
                </a:cubicBezTo>
                <a:cubicBezTo>
                  <a:pt x="4860" y="76596"/>
                  <a:pt x="8429" y="78671"/>
                  <a:pt x="12359" y="77546"/>
                </a:cubicBezTo>
                <a:cubicBezTo>
                  <a:pt x="18331" y="75836"/>
                  <a:pt x="26872" y="74660"/>
                  <a:pt x="28780" y="70754"/>
                </a:cubicBezTo>
                <a:cubicBezTo>
                  <a:pt x="34451" y="59138"/>
                  <a:pt x="37423" y="47065"/>
                  <a:pt x="40638" y="35094"/>
                </a:cubicBezTo>
                <a:cubicBezTo>
                  <a:pt x="41542" y="31726"/>
                  <a:pt x="46393" y="25722"/>
                  <a:pt x="47022" y="23773"/>
                </a:cubicBezTo>
                <a:cubicBezTo>
                  <a:pt x="47558" y="22107"/>
                  <a:pt x="47022" y="16980"/>
                  <a:pt x="47022" y="18679"/>
                </a:cubicBezTo>
                <a:cubicBezTo>
                  <a:pt x="47022" y="22821"/>
                  <a:pt x="55139" y="25465"/>
                  <a:pt x="57058" y="29434"/>
                </a:cubicBezTo>
                <a:cubicBezTo>
                  <a:pt x="59269" y="34009"/>
                  <a:pt x="59419" y="40600"/>
                  <a:pt x="53408" y="43584"/>
                </a:cubicBezTo>
                <a:cubicBezTo>
                  <a:pt x="49200" y="45673"/>
                  <a:pt x="42957" y="45258"/>
                  <a:pt x="37901" y="46414"/>
                </a:cubicBezTo>
                <a:cubicBezTo>
                  <a:pt x="28045" y="48666"/>
                  <a:pt x="19160" y="54421"/>
                  <a:pt x="8710" y="53773"/>
                </a:cubicBezTo>
                <a:cubicBezTo>
                  <a:pt x="4639" y="53520"/>
                  <a:pt x="-1503" y="50325"/>
                  <a:pt x="501" y="48113"/>
                </a:cubicBezTo>
                <a:cubicBezTo>
                  <a:pt x="5064" y="43078"/>
                  <a:pt x="13085" y="37358"/>
                  <a:pt x="22394" y="37358"/>
                </a:cubicBezTo>
                <a:cubicBezTo>
                  <a:pt x="36453" y="37358"/>
                  <a:pt x="48935" y="43216"/>
                  <a:pt x="61618" y="46981"/>
                </a:cubicBezTo>
                <a:cubicBezTo>
                  <a:pt x="79480" y="52281"/>
                  <a:pt x="100199" y="53773"/>
                  <a:pt x="120000" y="53773"/>
                </a:cubicBezTo>
              </a:path>
            </a:pathLst>
          </a:custGeom>
          <a:noFill/>
          <a:ln w="38100"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dirty="0">
                <a:solidFill>
                  <a:srgbClr val="595959"/>
                </a:solidFill>
                <a:ea typeface="Lucida Sans"/>
                <a:sym typeface="Lucida Sans"/>
              </a:rPr>
              <a:t>Core Action 3: Provide all students with opportunities to exhibit the math practices while engaging with the content of the lesson.</a:t>
            </a:r>
          </a:p>
        </p:txBody>
      </p:sp>
      <p:sp>
        <p:nvSpPr>
          <p:cNvPr id="273" name="Shape 273"/>
          <p:cNvSpPr txBox="1">
            <a:spLocks noGrp="1"/>
          </p:cNvSpPr>
          <p:nvPr>
            <p:ph type="body" idx="1"/>
          </p:nvPr>
        </p:nvSpPr>
        <p:spPr>
          <a:xfrm>
            <a:off x="304800" y="1570940"/>
            <a:ext cx="8572500" cy="4525963"/>
          </a:xfrm>
          <a:prstGeom prst="rect">
            <a:avLst/>
          </a:prstGeom>
          <a:noFill/>
          <a:ln>
            <a:noFill/>
          </a:ln>
        </p:spPr>
        <p:txBody>
          <a:bodyPr wrap="square" lIns="91425" tIns="45700" rIns="91425" bIns="45700" anchor="t" anchorCtr="0">
            <a:noAutofit/>
          </a:bodyPr>
          <a:lstStyle/>
          <a:p>
            <a:pPr marL="342900" marR="0" lvl="0" indent="-190500" algn="l" rtl="0">
              <a:lnSpc>
                <a:spcPct val="100000"/>
              </a:lnSpc>
              <a:spcBef>
                <a:spcPts val="0"/>
              </a:spcBef>
              <a:spcAft>
                <a:spcPts val="0"/>
              </a:spcAft>
              <a:buClr>
                <a:srgbClr val="3F3F39"/>
              </a:buClr>
              <a:buSzPct val="25000"/>
              <a:buFont typeface="Arial"/>
              <a:buNone/>
            </a:pPr>
            <a:r>
              <a:rPr lang="en-US" sz="2400" b="1" i="0" u="none" strike="noStrike" cap="none" dirty="0">
                <a:solidFill>
                  <a:srgbClr val="3F3F39"/>
                </a:solidFill>
                <a:ea typeface="Lucida Sans"/>
                <a:sym typeface="Lucida Sans"/>
              </a:rPr>
              <a:t>Indicator A: </a:t>
            </a:r>
          </a:p>
          <a:p>
            <a:pPr marL="342900" marR="0" lvl="0" indent="-190500" algn="l" rtl="0">
              <a:lnSpc>
                <a:spcPct val="100000"/>
              </a:lnSpc>
              <a:spcBef>
                <a:spcPts val="0"/>
              </a:spcBef>
              <a:spcAft>
                <a:spcPts val="0"/>
              </a:spcAft>
              <a:buClr>
                <a:srgbClr val="3F3F39"/>
              </a:buClr>
              <a:buSzPct val="25000"/>
              <a:buFont typeface="Arial"/>
              <a:buNone/>
            </a:pPr>
            <a:endParaRPr sz="2400" b="1" i="0" u="none" strike="noStrike" cap="none" dirty="0">
              <a:solidFill>
                <a:srgbClr val="3F3F39"/>
              </a:solidFill>
              <a:ea typeface="Lucida Sans"/>
              <a:sym typeface="Lucida Sans"/>
            </a:endParaRPr>
          </a:p>
          <a:p>
            <a:pPr marL="342900" marR="0" lvl="0" indent="-190500" algn="l" rtl="0">
              <a:lnSpc>
                <a:spcPct val="100000"/>
              </a:lnSpc>
              <a:spcBef>
                <a:spcPts val="0"/>
              </a:spcBef>
              <a:spcAft>
                <a:spcPts val="0"/>
              </a:spcAft>
              <a:buClr>
                <a:srgbClr val="3F3F39"/>
              </a:buClr>
              <a:buSzPct val="25000"/>
              <a:buFont typeface="Arial"/>
              <a:buNone/>
            </a:pPr>
            <a:r>
              <a:rPr lang="en-US" sz="2400" b="0" i="0" u="none" strike="noStrike" cap="none" dirty="0">
                <a:solidFill>
                  <a:srgbClr val="3F3F39"/>
                </a:solidFill>
                <a:ea typeface="Lucida Sans"/>
                <a:sym typeface="Lucida Sans"/>
              </a:rPr>
              <a:t>The </a:t>
            </a:r>
            <a:r>
              <a:rPr lang="en-US" sz="2400" b="1" i="0" u="none" strike="noStrike" cap="none" dirty="0">
                <a:solidFill>
                  <a:srgbClr val="3F3F39"/>
                </a:solidFill>
                <a:ea typeface="Lucida Sans"/>
                <a:sym typeface="Lucida Sans"/>
              </a:rPr>
              <a:t>teacher</a:t>
            </a:r>
            <a:r>
              <a:rPr lang="en-US" sz="2400" b="0" i="0" u="none" strike="noStrike" cap="none" dirty="0">
                <a:solidFill>
                  <a:srgbClr val="3F3F39"/>
                </a:solidFill>
                <a:ea typeface="Lucida Sans"/>
                <a:sym typeface="Lucida Sans"/>
              </a:rPr>
              <a:t> poses high-quality questions and problems that prompt student to share their developing thinking about the content of the lesson.</a:t>
            </a:r>
          </a:p>
          <a:p>
            <a:pPr marL="342900" marR="0" lvl="0" indent="-190500" algn="l" rtl="0">
              <a:lnSpc>
                <a:spcPct val="100000"/>
              </a:lnSpc>
              <a:spcBef>
                <a:spcPts val="0"/>
              </a:spcBef>
              <a:spcAft>
                <a:spcPts val="0"/>
              </a:spcAft>
              <a:buClr>
                <a:srgbClr val="3F3F39"/>
              </a:buClr>
              <a:buSzPct val="25000"/>
              <a:buFont typeface="Arial"/>
              <a:buNone/>
            </a:pPr>
            <a:endParaRPr sz="2400" b="0" i="0" u="none" strike="noStrike" cap="none" dirty="0">
              <a:solidFill>
                <a:srgbClr val="3F3F39"/>
              </a:solidFill>
              <a:ea typeface="Lucida Sans"/>
              <a:sym typeface="Lucida Sans"/>
            </a:endParaRPr>
          </a:p>
          <a:p>
            <a:pPr marL="342900" marR="0" lvl="0" indent="-190500" algn="l" rtl="0">
              <a:lnSpc>
                <a:spcPct val="100000"/>
              </a:lnSpc>
              <a:spcBef>
                <a:spcPts val="0"/>
              </a:spcBef>
              <a:spcAft>
                <a:spcPts val="0"/>
              </a:spcAft>
              <a:buClr>
                <a:srgbClr val="3F3F39"/>
              </a:buClr>
              <a:buSzPct val="25000"/>
              <a:buFont typeface="Arial"/>
              <a:buNone/>
            </a:pPr>
            <a:r>
              <a:rPr lang="en-US" sz="2400" b="1" i="0" u="none" strike="noStrike" cap="none" dirty="0">
                <a:solidFill>
                  <a:srgbClr val="3F3F39"/>
                </a:solidFill>
                <a:ea typeface="Lucida Sans"/>
                <a:sym typeface="Lucida Sans"/>
              </a:rPr>
              <a:t>Students</a:t>
            </a:r>
            <a:r>
              <a:rPr lang="en-US" sz="2400" b="0" i="0" u="none" strike="noStrike" cap="none" dirty="0">
                <a:solidFill>
                  <a:srgbClr val="3F3F39"/>
                </a:solidFill>
                <a:ea typeface="Lucida Sans"/>
                <a:sym typeface="Lucida Sans"/>
              </a:rPr>
              <a:t> share their developing thinking about the content of the lesson.</a:t>
            </a:r>
          </a:p>
          <a:p>
            <a:pPr marL="342900" marR="0" lvl="0" indent="-190500" algn="l" rtl="0">
              <a:lnSpc>
                <a:spcPct val="100000"/>
              </a:lnSpc>
              <a:spcBef>
                <a:spcPts val="0"/>
              </a:spcBef>
              <a:spcAft>
                <a:spcPts val="0"/>
              </a:spcAft>
              <a:buClr>
                <a:srgbClr val="3F3F39"/>
              </a:buClr>
              <a:buSzPct val="25000"/>
              <a:buFont typeface="Arial"/>
              <a:buNone/>
            </a:pPr>
            <a:endParaRPr sz="2400" b="1" i="0" u="none" strike="noStrike" cap="none" dirty="0">
              <a:solidFill>
                <a:srgbClr val="3F3F39"/>
              </a:solidFill>
              <a:ea typeface="Lucida Sans"/>
              <a:sym typeface="Lucida Sans"/>
            </a:endParaRPr>
          </a:p>
          <a:p>
            <a:pPr marL="342900" marR="0" lvl="0" indent="-190500" algn="l" rtl="0">
              <a:lnSpc>
                <a:spcPct val="100000"/>
              </a:lnSpc>
              <a:spcBef>
                <a:spcPts val="0"/>
              </a:spcBef>
              <a:spcAft>
                <a:spcPts val="0"/>
              </a:spcAft>
              <a:buClr>
                <a:srgbClr val="3F3F39"/>
              </a:buClr>
              <a:buSzPct val="25000"/>
              <a:buFont typeface="Arial"/>
              <a:buNone/>
            </a:pPr>
            <a:endParaRPr sz="2400" b="1" i="0" u="none" strike="noStrike" cap="none" dirty="0">
              <a:solidFill>
                <a:srgbClr val="3F3F39"/>
              </a:solidFill>
              <a:ea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ea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ea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ea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ea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ea typeface="Lucida Sans"/>
              <a:sym typeface="Lucida Sans"/>
            </a:endParaRPr>
          </a:p>
        </p:txBody>
      </p:sp>
      <p:sp>
        <p:nvSpPr>
          <p:cNvPr id="274" name="Shape 274"/>
          <p:cNvSpPr txBox="1">
            <a:spLocks noGrp="1"/>
          </p:cNvSpPr>
          <p:nvPr>
            <p:ph type="sldNum" idx="12"/>
          </p:nvPr>
        </p:nvSpPr>
        <p:spPr>
          <a:xfrm>
            <a:off x="7010400" y="6550025"/>
            <a:ext cx="2133599" cy="3206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dirty="0">
                <a:solidFill>
                  <a:schemeClr val="dk1"/>
                </a:solidFill>
                <a:latin typeface="Arial" panose="020B0604020202020204" pitchFamily="34" charset="0"/>
                <a:ea typeface="Lucida Sans"/>
                <a:cs typeface="Arial" panose="020B0604020202020204" pitchFamily="34" charset="0"/>
                <a:sym typeface="Lucida Sans"/>
              </a:rPr>
              <a:t>   </a:t>
            </a:r>
          </a:p>
        </p:txBody>
      </p:sp>
      <p:cxnSp>
        <p:nvCxnSpPr>
          <p:cNvPr id="275" name="Shape 275"/>
          <p:cNvCxnSpPr/>
          <p:nvPr/>
        </p:nvCxnSpPr>
        <p:spPr>
          <a:xfrm flipH="1">
            <a:off x="2023671" y="1693889"/>
            <a:ext cx="1049311" cy="659566"/>
          </a:xfrm>
          <a:prstGeom prst="straightConnector1">
            <a:avLst/>
          </a:prstGeom>
          <a:noFill/>
          <a:ln w="38100" cap="flat" cmpd="sng">
            <a:solidFill>
              <a:schemeClr val="accent6"/>
            </a:solidFill>
            <a:prstDash val="solid"/>
            <a:round/>
            <a:headEnd type="none" w="med" len="med"/>
            <a:tailEnd type="triangle" w="lg" len="lg"/>
          </a:ln>
          <a:effectLst>
            <a:outerShdw blurRad="39999" dist="23000" dir="5400000" rotWithShape="0">
              <a:srgbClr val="000000">
                <a:alpha val="34901"/>
              </a:srgbClr>
            </a:outerShdw>
          </a:effectLst>
        </p:spPr>
      </p:cxnSp>
      <p:cxnSp>
        <p:nvCxnSpPr>
          <p:cNvPr id="276" name="Shape 276"/>
          <p:cNvCxnSpPr/>
          <p:nvPr/>
        </p:nvCxnSpPr>
        <p:spPr>
          <a:xfrm flipH="1">
            <a:off x="1636426" y="3504137"/>
            <a:ext cx="1049311" cy="659566"/>
          </a:xfrm>
          <a:prstGeom prst="straightConnector1">
            <a:avLst/>
          </a:prstGeom>
          <a:noFill/>
          <a:ln w="38100" cap="flat" cmpd="sng">
            <a:solidFill>
              <a:schemeClr val="accent6"/>
            </a:solidFill>
            <a:prstDash val="solid"/>
            <a:round/>
            <a:headEnd type="none" w="med" len="med"/>
            <a:tailEnd type="triangle" w="lg" len="lg"/>
          </a:ln>
          <a:effectLst>
            <a:outerShdw blurRad="39999" dist="23000" dir="5400000" rotWithShape="0">
              <a:srgbClr val="000000">
                <a:alpha val="34901"/>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216563" y="2454408"/>
            <a:ext cx="8620500" cy="1517827"/>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Poll: </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 Which indicator(s) in Core Action 3 lead to students “doing the work” in a math classroom?</a:t>
            </a:r>
          </a:p>
        </p:txBody>
      </p:sp>
      <p:sp>
        <p:nvSpPr>
          <p:cNvPr id="283" name="Shape 283"/>
          <p:cNvSpPr txBox="1"/>
          <p:nvPr/>
        </p:nvSpPr>
        <p:spPr>
          <a:xfrm>
            <a:off x="1433875" y="3972235"/>
            <a:ext cx="6301578" cy="5634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FFFFFF"/>
              </a:buClr>
              <a:buFont typeface="Allerta"/>
              <a:buNone/>
            </a:pPr>
            <a:endParaRPr sz="1400" b="0" i="0" u="none" strike="noStrike" cap="none" dirty="0">
              <a:solidFill>
                <a:srgbClr val="000000"/>
              </a:solidFill>
              <a:latin typeface="Arial" panose="020B0604020202020204" pitchFamily="34" charset="0"/>
              <a:ea typeface="Lucida Sans"/>
              <a:cs typeface="Arial" panose="020B0604020202020204" pitchFamily="34" charset="0"/>
              <a:sym typeface="Lucid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ea typeface="Lucida Sans"/>
                <a:sym typeface="Lucida Sans"/>
              </a:rPr>
              <a:t>Evidence for Core Action 3 Indicators		</a:t>
            </a:r>
          </a:p>
        </p:txBody>
      </p:sp>
      <p:sp>
        <p:nvSpPr>
          <p:cNvPr id="290" name="Shape 290"/>
          <p:cNvSpPr txBox="1">
            <a:spLocks noGrp="1"/>
          </p:cNvSpPr>
          <p:nvPr>
            <p:ph type="sldNum" idx="12"/>
          </p:nvPr>
        </p:nvSpPr>
        <p:spPr>
          <a:xfrm>
            <a:off x="6929717" y="6550228"/>
            <a:ext cx="2133598" cy="320038"/>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Arial" panose="020B0604020202020204" pitchFamily="34" charset="0"/>
                <a:ea typeface="Lucida Sans"/>
                <a:cs typeface="Arial" panose="020B0604020202020204" pitchFamily="34" charset="0"/>
                <a:sym typeface="Lucida Sans"/>
              </a:rPr>
              <a:t>16</a:t>
            </a:fld>
            <a:endParaRPr lang="en-US" sz="18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pic>
        <p:nvPicPr>
          <p:cNvPr id="291" name="Shape 291"/>
          <p:cNvPicPr preferRelativeResize="0"/>
          <p:nvPr/>
        </p:nvPicPr>
        <p:blipFill rotWithShape="1">
          <a:blip r:embed="rId3">
            <a:alphaModFix/>
          </a:blip>
          <a:srcRect/>
          <a:stretch/>
        </p:blipFill>
        <p:spPr>
          <a:xfrm>
            <a:off x="1949400" y="1466987"/>
            <a:ext cx="4905375" cy="43052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ea typeface="Lucida Sans"/>
                <a:sym typeface="Lucida Sans"/>
              </a:rPr>
              <a:t>Evidence for Core Action 3 Indicators		</a:t>
            </a:r>
          </a:p>
        </p:txBody>
      </p:sp>
      <p:sp>
        <p:nvSpPr>
          <p:cNvPr id="298" name="Shape 298"/>
          <p:cNvSpPr txBox="1">
            <a:spLocks noGrp="1"/>
          </p:cNvSpPr>
          <p:nvPr>
            <p:ph type="sldNum" idx="12"/>
          </p:nvPr>
        </p:nvSpPr>
        <p:spPr>
          <a:xfrm>
            <a:off x="6929717" y="6550228"/>
            <a:ext cx="2133599" cy="320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Arial" panose="020B0604020202020204" pitchFamily="34" charset="0"/>
                <a:ea typeface="Lucida Sans"/>
                <a:cs typeface="Arial" panose="020B0604020202020204" pitchFamily="34" charset="0"/>
                <a:sym typeface="Lucida Sans"/>
              </a:rPr>
              <a:t>17</a:t>
            </a:fld>
            <a:endParaRPr lang="en-US" sz="18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pic>
        <p:nvPicPr>
          <p:cNvPr id="299" name="Shape 299"/>
          <p:cNvPicPr preferRelativeResize="0"/>
          <p:nvPr/>
        </p:nvPicPr>
        <p:blipFill rotWithShape="1">
          <a:blip r:embed="rId3">
            <a:alphaModFix/>
          </a:blip>
          <a:srcRect/>
          <a:stretch/>
        </p:blipFill>
        <p:spPr>
          <a:xfrm>
            <a:off x="1949400" y="1466987"/>
            <a:ext cx="4905375" cy="4305299"/>
          </a:xfrm>
          <a:prstGeom prst="rect">
            <a:avLst/>
          </a:prstGeom>
          <a:noFill/>
          <a:ln>
            <a:noFill/>
          </a:ln>
        </p:spPr>
      </p:pic>
      <p:pic>
        <p:nvPicPr>
          <p:cNvPr id="300" name="Shape 300"/>
          <p:cNvPicPr preferRelativeResize="0"/>
          <p:nvPr/>
        </p:nvPicPr>
        <p:blipFill rotWithShape="1">
          <a:blip r:embed="rId4">
            <a:alphaModFix/>
          </a:blip>
          <a:srcRect/>
          <a:stretch/>
        </p:blipFill>
        <p:spPr>
          <a:xfrm>
            <a:off x="1873200" y="1384733"/>
            <a:ext cx="4661899" cy="4798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745650" y="271421"/>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ea typeface="Lucida Sans"/>
                <a:sym typeface="Lucida Sans"/>
              </a:rPr>
              <a:t>Evidence for Core Action 3 Indicators		</a:t>
            </a:r>
          </a:p>
        </p:txBody>
      </p:sp>
      <p:sp>
        <p:nvSpPr>
          <p:cNvPr id="307" name="Shape 307"/>
          <p:cNvSpPr txBox="1">
            <a:spLocks noGrp="1"/>
          </p:cNvSpPr>
          <p:nvPr>
            <p:ph type="sldNum" idx="12"/>
          </p:nvPr>
        </p:nvSpPr>
        <p:spPr>
          <a:xfrm>
            <a:off x="6929717" y="6550228"/>
            <a:ext cx="2133599" cy="320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Arial" panose="020B0604020202020204" pitchFamily="34" charset="0"/>
                <a:ea typeface="Lucida Sans"/>
                <a:cs typeface="Arial" panose="020B0604020202020204" pitchFamily="34" charset="0"/>
                <a:sym typeface="Lucida Sans"/>
              </a:rPr>
              <a:t>18</a:t>
            </a:fld>
            <a:endParaRPr lang="en-US" sz="1800" b="0" i="0" u="none" strike="noStrike" cap="none" dirty="0">
              <a:solidFill>
                <a:schemeClr val="dk1"/>
              </a:solidFill>
              <a:latin typeface="Arial" panose="020B0604020202020204" pitchFamily="34" charset="0"/>
              <a:ea typeface="Lucida Sans"/>
              <a:cs typeface="Arial" panose="020B0604020202020204" pitchFamily="34" charset="0"/>
              <a:sym typeface="Lucida Sans"/>
            </a:endParaRPr>
          </a:p>
        </p:txBody>
      </p:sp>
      <p:sp>
        <p:nvSpPr>
          <p:cNvPr id="308" name="Shape 308"/>
          <p:cNvSpPr txBox="1"/>
          <p:nvPr/>
        </p:nvSpPr>
        <p:spPr>
          <a:xfrm>
            <a:off x="2128602" y="1594969"/>
            <a:ext cx="4681192" cy="452431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US" sz="3200" b="0" i="0" u="none" strike="noStrike" cap="none" dirty="0">
                <a:solidFill>
                  <a:srgbClr val="000000"/>
                </a:solidFill>
                <a:latin typeface="Arial" panose="020B0604020202020204" pitchFamily="34" charset="0"/>
                <a:ea typeface="Georgia"/>
                <a:cs typeface="Arial" panose="020B0604020202020204" pitchFamily="34" charset="0"/>
                <a:sym typeface="Georgia"/>
              </a:rPr>
              <a:t>Kaleb: I noticed that in each row of the metric table the number on the left is ten times as much as the one on the right, that’s like our base ten system. It’s 10 times more each time we shift a place left.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216563" y="2416482"/>
            <a:ext cx="8620500" cy="1676698"/>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400" b="0" i="0" u="none" strike="noStrike" cap="none" dirty="0">
                <a:solidFill>
                  <a:srgbClr val="FFFFFF"/>
                </a:solidFill>
                <a:ea typeface="Lucida Sans"/>
                <a:sym typeface="Lucida Sans"/>
              </a:rPr>
              <a:t>What does it look like when students are holding the majority of the cognitive lift in math class?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575757"/>
                </a:solidFill>
                <a:ea typeface="Lucida Sans"/>
                <a:sym typeface="Lucida Sans"/>
              </a:rPr>
              <a:t>Introductions</a:t>
            </a:r>
          </a:p>
        </p:txBody>
      </p:sp>
      <p:sp>
        <p:nvSpPr>
          <p:cNvPr id="183" name="Shape 183"/>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595959"/>
              </a:buClr>
              <a:buSzPct val="25000"/>
              <a:buFont typeface="Arial"/>
              <a:buNone/>
            </a:pPr>
            <a:r>
              <a:rPr lang="en-US" sz="2200" b="0" i="0" u="none" strike="noStrike" cap="none" dirty="0">
                <a:solidFill>
                  <a:srgbClr val="575757"/>
                </a:solidFill>
                <a:ea typeface="Lucida Sans"/>
                <a:sym typeface="Lucida Sans"/>
              </a:rPr>
              <a:t>Your hosts from the Field Impact Team</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75757"/>
                </a:solidFill>
                <a:ea typeface="Lucida Sans"/>
                <a:sym typeface="Lucida Sans"/>
              </a:rPr>
              <a:t>Sandra Alberti, Director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75757"/>
                </a:solidFill>
                <a:ea typeface="Lucida Sans"/>
                <a:sym typeface="Lucida Sans"/>
              </a:rPr>
              <a:t>Janelle Fann, Project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75757"/>
                </a:solidFill>
                <a:ea typeface="Lucida Sans"/>
                <a:sym typeface="Lucida Sans"/>
              </a:rPr>
              <a:t>Jennie Beltramini, Teacher Engagement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75757"/>
                </a:solidFill>
                <a:ea typeface="Lucida Sans"/>
                <a:sym typeface="Lucida Sans"/>
              </a:rPr>
              <a:t>Joanie Funderburk, Manager of Professional Learning</a:t>
            </a:r>
          </a:p>
          <a:p>
            <a:pPr marL="0" marR="0" lvl="0" indent="0" algn="l" rtl="0">
              <a:lnSpc>
                <a:spcPct val="80000"/>
              </a:lnSpc>
              <a:spcBef>
                <a:spcPts val="0"/>
              </a:spcBef>
              <a:spcAft>
                <a:spcPts val="0"/>
              </a:spcAft>
              <a:buClr>
                <a:srgbClr val="595959"/>
              </a:buClr>
              <a:buSzPct val="25000"/>
              <a:buFont typeface="Arial"/>
              <a:buNone/>
            </a:pPr>
            <a:endParaRPr sz="2200" b="0" i="0" u="none" strike="noStrike" cap="none" dirty="0">
              <a:solidFill>
                <a:srgbClr val="595959"/>
              </a:solidFill>
              <a:ea typeface="Lucida Sans"/>
              <a:sym typeface="Lucida Sans"/>
            </a:endParaRPr>
          </a:p>
          <a:p>
            <a:pPr marL="0" marR="0" lvl="0" indent="0" algn="l" rtl="0">
              <a:lnSpc>
                <a:spcPct val="80000"/>
              </a:lnSpc>
              <a:spcBef>
                <a:spcPts val="0"/>
              </a:spcBef>
              <a:spcAft>
                <a:spcPts val="0"/>
              </a:spcAft>
              <a:buClr>
                <a:srgbClr val="595959"/>
              </a:buClr>
              <a:buSzPct val="25000"/>
              <a:buFont typeface="Arial"/>
              <a:buNone/>
            </a:pPr>
            <a:endParaRPr sz="2200" b="0" i="0" u="none" strike="noStrike" cap="none" dirty="0">
              <a:solidFill>
                <a:srgbClr val="575757"/>
              </a:solidFill>
              <a:ea typeface="Lucida Sans"/>
              <a:sym typeface="Lucida Sans"/>
            </a:endParaRPr>
          </a:p>
          <a:p>
            <a:pPr marL="0" marR="0" lvl="0" indent="0" algn="l" rtl="0">
              <a:lnSpc>
                <a:spcPct val="80000"/>
              </a:lnSpc>
              <a:spcBef>
                <a:spcPts val="0"/>
              </a:spcBef>
              <a:spcAft>
                <a:spcPts val="0"/>
              </a:spcAft>
              <a:buClr>
                <a:srgbClr val="595959"/>
              </a:buClr>
              <a:buSzPct val="25000"/>
              <a:buFont typeface="Arial"/>
              <a:buNone/>
            </a:pPr>
            <a:endParaRPr sz="2200" b="0" i="0" u="none" strike="noStrike" cap="none" dirty="0">
              <a:solidFill>
                <a:srgbClr val="575757"/>
              </a:solidFill>
              <a:ea typeface="Lucida Sans"/>
              <a:sym typeface="Lucida Sans"/>
            </a:endParaRPr>
          </a:p>
          <a:p>
            <a:pPr marL="0" marR="0" lvl="0" indent="0" algn="l" rtl="0">
              <a:lnSpc>
                <a:spcPct val="80000"/>
              </a:lnSpc>
              <a:spcBef>
                <a:spcPts val="0"/>
              </a:spcBef>
              <a:spcAft>
                <a:spcPts val="0"/>
              </a:spcAft>
              <a:buClr>
                <a:srgbClr val="595959"/>
              </a:buClr>
              <a:buSzPct val="25000"/>
              <a:buFont typeface="Arial"/>
              <a:buNone/>
            </a:pPr>
            <a:r>
              <a:rPr lang="en-US" sz="2200" b="0" i="0" u="none" strike="noStrike" cap="none" dirty="0">
                <a:solidFill>
                  <a:srgbClr val="575757"/>
                </a:solidFill>
                <a:ea typeface="Lucida Sans"/>
                <a:sym typeface="Lucida Sans"/>
              </a:rPr>
              <a:t>This Month’s Guests</a:t>
            </a:r>
          </a:p>
          <a:p>
            <a:pPr marL="457200" marR="0" lvl="0" indent="-228600" algn="l" rtl="0">
              <a:lnSpc>
                <a:spcPct val="80000"/>
              </a:lnSpc>
              <a:spcBef>
                <a:spcPts val="0"/>
              </a:spcBef>
              <a:spcAft>
                <a:spcPts val="0"/>
              </a:spcAft>
              <a:buClr>
                <a:srgbClr val="3F3F39"/>
              </a:buClr>
              <a:buSzPct val="100000"/>
              <a:buFont typeface="Lucida Sans"/>
              <a:buChar char="•"/>
            </a:pPr>
            <a:r>
              <a:rPr lang="en-US" sz="2200" b="0" i="0" u="none" strike="noStrike" cap="none" dirty="0">
                <a:solidFill>
                  <a:srgbClr val="595959"/>
                </a:solidFill>
                <a:ea typeface="Lucida Sans"/>
                <a:sym typeface="Lucida Sans"/>
              </a:rPr>
              <a:t>Marni Greenstein, SAP Mathematics Specialist</a:t>
            </a:r>
          </a:p>
          <a:p>
            <a:pPr marL="457200" marR="0" lvl="0" indent="-228600" algn="l" rtl="0">
              <a:lnSpc>
                <a:spcPct val="80000"/>
              </a:lnSpc>
              <a:spcBef>
                <a:spcPts val="0"/>
              </a:spcBef>
              <a:spcAft>
                <a:spcPts val="0"/>
              </a:spcAft>
              <a:buClr>
                <a:srgbClr val="3F3F39"/>
              </a:buClr>
              <a:buSzPct val="100000"/>
              <a:buFont typeface="Lucida Sans"/>
              <a:buChar char="•"/>
            </a:pPr>
            <a:r>
              <a:rPr lang="en-US" sz="2200" b="0" i="0" u="none" strike="noStrike" cap="none" dirty="0">
                <a:solidFill>
                  <a:srgbClr val="595959"/>
                </a:solidFill>
                <a:ea typeface="Lucida Sans"/>
                <a:sym typeface="Lucida Sans"/>
              </a:rPr>
              <a:t>Melissa Higgins, Colorado Core Advocate</a:t>
            </a:r>
          </a:p>
          <a:p>
            <a:pPr marL="457200" marR="0" lvl="0" indent="-228600" algn="l" rtl="0">
              <a:lnSpc>
                <a:spcPct val="80000"/>
              </a:lnSpc>
              <a:spcBef>
                <a:spcPts val="0"/>
              </a:spcBef>
              <a:spcAft>
                <a:spcPts val="0"/>
              </a:spcAft>
              <a:buClr>
                <a:srgbClr val="3F3F39"/>
              </a:buClr>
              <a:buSzPct val="100000"/>
              <a:buFont typeface="Lucida Sans"/>
              <a:buChar char="•"/>
            </a:pPr>
            <a:r>
              <a:rPr lang="en-US" sz="2200" b="0" i="0" u="none" strike="noStrike" cap="none" dirty="0">
                <a:solidFill>
                  <a:srgbClr val="595959"/>
                </a:solidFill>
                <a:ea typeface="Lucida Sans"/>
                <a:sym typeface="Lucida Sans"/>
              </a:rPr>
              <a:t>Jaimee Massie, Oregon Core Advocate</a:t>
            </a:r>
          </a:p>
          <a:p>
            <a:pPr marL="0" marR="0" lvl="0" indent="0" algn="l" rtl="0">
              <a:lnSpc>
                <a:spcPct val="80000"/>
              </a:lnSpc>
              <a:spcBef>
                <a:spcPts val="0"/>
              </a:spcBef>
              <a:spcAft>
                <a:spcPts val="0"/>
              </a:spcAft>
              <a:buClr>
                <a:srgbClr val="595959"/>
              </a:buClr>
              <a:buSzPct val="25000"/>
              <a:buFont typeface="Arial"/>
              <a:buNone/>
            </a:pPr>
            <a:endParaRPr sz="2200" b="0" i="0" u="none" strike="noStrike" cap="none" dirty="0">
              <a:solidFill>
                <a:srgbClr val="595959"/>
              </a:solidFill>
              <a:ea typeface="Lucida Sans"/>
              <a:sym typeface="Lucida Sans"/>
            </a:endParaRP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Arial" panose="020B0604020202020204" pitchFamily="34" charset="0"/>
              <a:ea typeface="Lucida Sans"/>
              <a:cs typeface="Arial" panose="020B0604020202020204" pitchFamily="34" charset="0"/>
              <a:sym typeface="Lucida Sans"/>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Arial" panose="020B0604020202020204" pitchFamily="34" charset="0"/>
              <a:ea typeface="Lucida Sans"/>
              <a:cs typeface="Arial" panose="020B0604020202020204" pitchFamily="34" charset="0"/>
              <a:sym typeface="Lucida San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dirty="0">
                <a:solidFill>
                  <a:srgbClr val="595959"/>
                </a:solidFill>
                <a:ea typeface="Lucida Sans"/>
                <a:sym typeface="Lucida Sans"/>
              </a:rPr>
              <a:t>Student engagement</a:t>
            </a:r>
          </a:p>
        </p:txBody>
      </p:sp>
      <p:sp>
        <p:nvSpPr>
          <p:cNvPr id="320" name="Shape 320"/>
          <p:cNvSpPr txBox="1">
            <a:spLocks noGrp="1"/>
          </p:cNvSpPr>
          <p:nvPr>
            <p:ph type="body" idx="1"/>
          </p:nvPr>
        </p:nvSpPr>
        <p:spPr>
          <a:xfrm>
            <a:off x="304800" y="1570950"/>
            <a:ext cx="4343999" cy="45261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rgbClr val="595959"/>
              </a:buClr>
              <a:buSzPct val="25000"/>
              <a:buFont typeface="Arial"/>
              <a:buNone/>
            </a:pPr>
            <a:endParaRPr sz="2200" b="0" i="0" u="none" strike="noStrike" cap="none" dirty="0">
              <a:solidFill>
                <a:srgbClr val="575757"/>
              </a:solidFill>
              <a:ea typeface="Lucida Sans"/>
              <a:sym typeface="Lucida Sans"/>
            </a:endParaRPr>
          </a:p>
          <a:p>
            <a:pPr marL="457200" marR="0" lvl="0" indent="0" algn="l" rtl="0">
              <a:lnSpc>
                <a:spcPct val="115000"/>
              </a:lnSpc>
              <a:spcBef>
                <a:spcPts val="0"/>
              </a:spcBef>
              <a:spcAft>
                <a:spcPts val="0"/>
              </a:spcAft>
              <a:buClr>
                <a:srgbClr val="595959"/>
              </a:buClr>
              <a:buSzPct val="25000"/>
              <a:buFont typeface="Arial"/>
              <a:buNone/>
            </a:pPr>
            <a:r>
              <a:rPr lang="en-US" sz="2200" b="0" i="0" u="none" strike="noStrike" cap="none" dirty="0">
                <a:solidFill>
                  <a:srgbClr val="575757"/>
                </a:solidFill>
                <a:ea typeface="Lucida Sans"/>
                <a:sym typeface="Lucida Sans"/>
              </a:rPr>
              <a:t>“The culture of American schools, in its deep structure, is very teacher-centric. We tend to focus more on what the teacher is doing in front of the classroom than we do on the work that is actually on top of the student’s desk.”</a:t>
            </a:r>
          </a:p>
        </p:txBody>
      </p:sp>
      <p:pic>
        <p:nvPicPr>
          <p:cNvPr id="321" name="Shape 321" descr="Didactic pedagogy.PNG"/>
          <p:cNvPicPr preferRelativeResize="0"/>
          <p:nvPr/>
        </p:nvPicPr>
        <p:blipFill rotWithShape="1">
          <a:blip r:embed="rId3">
            <a:alphaModFix/>
          </a:blip>
          <a:srcRect/>
          <a:stretch/>
        </p:blipFill>
        <p:spPr>
          <a:xfrm>
            <a:off x="5105900" y="2044425"/>
            <a:ext cx="3926874" cy="3223224"/>
          </a:xfrm>
          <a:prstGeom prst="rect">
            <a:avLst/>
          </a:prstGeom>
          <a:noFill/>
          <a:ln>
            <a:noFill/>
          </a:ln>
        </p:spPr>
      </p:pic>
      <p:sp>
        <p:nvSpPr>
          <p:cNvPr id="322" name="Shape 322"/>
          <p:cNvSpPr txBox="1"/>
          <p:nvPr/>
        </p:nvSpPr>
        <p:spPr>
          <a:xfrm>
            <a:off x="2834650" y="5941625"/>
            <a:ext cx="5545500" cy="3540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400" b="0" i="0" u="none" strike="noStrike" cap="none" dirty="0">
                <a:solidFill>
                  <a:srgbClr val="000000"/>
                </a:solidFill>
                <a:latin typeface="Arial" panose="020B0604020202020204" pitchFamily="34" charset="0"/>
                <a:ea typeface="Lucida Sans"/>
                <a:cs typeface="Arial" panose="020B0604020202020204" pitchFamily="34" charset="0"/>
                <a:sym typeface="Lucida Sans"/>
              </a:rPr>
              <a:t>Richard Elmore, “Improving the Instructional Core”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dirty="0">
                <a:solidFill>
                  <a:srgbClr val="595959"/>
                </a:solidFill>
                <a:ea typeface="Lucida Sans"/>
                <a:sym typeface="Lucida Sans"/>
              </a:rPr>
              <a:t>Shifting the Lift for Math Worth Doing</a:t>
            </a:r>
          </a:p>
        </p:txBody>
      </p:sp>
      <p:pic>
        <p:nvPicPr>
          <p:cNvPr id="329" name="Shape 329"/>
          <p:cNvPicPr preferRelativeResize="0"/>
          <p:nvPr/>
        </p:nvPicPr>
        <p:blipFill rotWithShape="1">
          <a:blip r:embed="rId3">
            <a:alphaModFix/>
          </a:blip>
          <a:srcRect/>
          <a:stretch/>
        </p:blipFill>
        <p:spPr>
          <a:xfrm>
            <a:off x="533400" y="2006750"/>
            <a:ext cx="3012774" cy="3248725"/>
          </a:xfrm>
          <a:prstGeom prst="rect">
            <a:avLst/>
          </a:prstGeom>
          <a:noFill/>
          <a:ln>
            <a:noFill/>
          </a:ln>
        </p:spPr>
      </p:pic>
      <p:pic>
        <p:nvPicPr>
          <p:cNvPr id="330" name="Shape 330" descr="Screen Shot 2017-08-31 at 11.26.19 AM.png"/>
          <p:cNvPicPr preferRelativeResize="0"/>
          <p:nvPr/>
        </p:nvPicPr>
        <p:blipFill rotWithShape="1">
          <a:blip r:embed="rId4">
            <a:alphaModFix/>
          </a:blip>
          <a:srcRect/>
          <a:stretch/>
        </p:blipFill>
        <p:spPr>
          <a:xfrm>
            <a:off x="3984800" y="1947875"/>
            <a:ext cx="4892499" cy="2743602"/>
          </a:xfrm>
          <a:prstGeom prst="rect">
            <a:avLst/>
          </a:prstGeom>
          <a:noFill/>
          <a:ln>
            <a:noFill/>
          </a:ln>
        </p:spPr>
      </p:pic>
      <p:sp>
        <p:nvSpPr>
          <p:cNvPr id="331" name="Shape 331"/>
          <p:cNvSpPr txBox="1"/>
          <p:nvPr/>
        </p:nvSpPr>
        <p:spPr>
          <a:xfrm rot="-4575011">
            <a:off x="-929240" y="3487163"/>
            <a:ext cx="3012839" cy="2674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75757"/>
              </a:buClr>
              <a:buSzPct val="25000"/>
              <a:buFont typeface="Lucida Sans"/>
              <a:buNone/>
            </a:pPr>
            <a:r>
              <a:rPr lang="en-US" sz="140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Conceptual Understanding</a:t>
            </a:r>
          </a:p>
        </p:txBody>
      </p:sp>
      <p:sp>
        <p:nvSpPr>
          <p:cNvPr id="332" name="Shape 332"/>
          <p:cNvSpPr txBox="1"/>
          <p:nvPr/>
        </p:nvSpPr>
        <p:spPr>
          <a:xfrm rot="4782307">
            <a:off x="2023878" y="4004224"/>
            <a:ext cx="2776497" cy="26768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75757"/>
              </a:buClr>
              <a:buSzPct val="25000"/>
              <a:buFont typeface="Lucida Sans"/>
              <a:buNone/>
            </a:pPr>
            <a:r>
              <a:rPr lang="en-US" sz="140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Procedural Skill &amp; Fluency</a:t>
            </a:r>
          </a:p>
        </p:txBody>
      </p:sp>
      <p:sp>
        <p:nvSpPr>
          <p:cNvPr id="333" name="Shape 333"/>
          <p:cNvSpPr txBox="1"/>
          <p:nvPr/>
        </p:nvSpPr>
        <p:spPr>
          <a:xfrm rot="-5060546">
            <a:off x="843550" y="2957302"/>
            <a:ext cx="2257999" cy="26770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75757"/>
              </a:buClr>
              <a:buSzPct val="25000"/>
              <a:buFont typeface="Lucida Sans"/>
              <a:buNone/>
            </a:pPr>
            <a:r>
              <a:rPr lang="en-US" sz="140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Application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dirty="0">
                <a:solidFill>
                  <a:srgbClr val="595959"/>
                </a:solidFill>
                <a:ea typeface="Lucida Sans"/>
                <a:sym typeface="Lucida Sans"/>
              </a:rPr>
              <a:t>Talk Time</a:t>
            </a:r>
          </a:p>
        </p:txBody>
      </p:sp>
      <p:sp>
        <p:nvSpPr>
          <p:cNvPr id="340" name="Shape 340"/>
          <p:cNvSpPr txBox="1">
            <a:spLocks noGrp="1"/>
          </p:cNvSpPr>
          <p:nvPr>
            <p:ph type="body" idx="1"/>
          </p:nvPr>
        </p:nvSpPr>
        <p:spPr>
          <a:xfrm>
            <a:off x="5507000" y="1570950"/>
            <a:ext cx="3458399" cy="4593300"/>
          </a:xfrm>
          <a:prstGeom prst="rect">
            <a:avLst/>
          </a:prstGeom>
          <a:noFill/>
          <a:ln>
            <a:noFill/>
          </a:ln>
        </p:spPr>
        <p:txBody>
          <a:bodyPr wrap="square" lIns="91425" tIns="91425" rIns="91425" bIns="91425" anchor="t" anchorCtr="0">
            <a:noAutofit/>
          </a:bodyPr>
          <a:lstStyle/>
          <a:p>
            <a:pPr marL="457200" marR="0" lvl="0" indent="0" algn="l" rtl="0">
              <a:lnSpc>
                <a:spcPct val="115000"/>
              </a:lnSpc>
              <a:spcBef>
                <a:spcPts val="0"/>
              </a:spcBef>
              <a:spcAft>
                <a:spcPts val="0"/>
              </a:spcAft>
              <a:buClr>
                <a:srgbClr val="595959"/>
              </a:buClr>
              <a:buSzPct val="25000"/>
              <a:buFont typeface="Arial"/>
              <a:buNone/>
            </a:pPr>
            <a:r>
              <a:rPr lang="en-US" sz="1800" b="0" i="0" u="none" strike="noStrike" cap="none" dirty="0">
                <a:solidFill>
                  <a:srgbClr val="575757"/>
                </a:solidFill>
                <a:ea typeface="Lucida Sans"/>
                <a:sym typeface="Lucida Sans"/>
              </a:rPr>
              <a:t>“When I was in front of the class demonstrating and explaining, I was learning a great deal, but many of my students were not! Eventually, I concluded that if my students were to ever really learn mathematics, </a:t>
            </a:r>
            <a:r>
              <a:rPr lang="en-US" sz="1800" b="0" i="1" u="none" strike="noStrike" cap="none" dirty="0">
                <a:solidFill>
                  <a:srgbClr val="575757"/>
                </a:solidFill>
                <a:ea typeface="Lucida Sans"/>
                <a:sym typeface="Lucida Sans"/>
              </a:rPr>
              <a:t>they</a:t>
            </a:r>
            <a:r>
              <a:rPr lang="en-US" sz="1800" b="0" i="0" u="none" strike="noStrike" cap="none" dirty="0">
                <a:solidFill>
                  <a:srgbClr val="575757"/>
                </a:solidFill>
                <a:ea typeface="Lucida Sans"/>
                <a:sym typeface="Lucida Sans"/>
              </a:rPr>
              <a:t> would have to do the explaining, and </a:t>
            </a:r>
            <a:r>
              <a:rPr lang="en-US" sz="1800" b="0" i="1" u="none" strike="noStrike" cap="none" dirty="0">
                <a:solidFill>
                  <a:srgbClr val="575757"/>
                </a:solidFill>
                <a:ea typeface="Lucida Sans"/>
                <a:sym typeface="Lucida Sans"/>
              </a:rPr>
              <a:t>I</a:t>
            </a:r>
            <a:r>
              <a:rPr lang="en-US" sz="1800" b="0" i="0" u="none" strike="noStrike" cap="none" dirty="0">
                <a:solidFill>
                  <a:srgbClr val="575757"/>
                </a:solidFill>
                <a:ea typeface="Lucida Sans"/>
                <a:sym typeface="Lucida Sans"/>
              </a:rPr>
              <a:t>, the listening.”</a:t>
            </a:r>
          </a:p>
        </p:txBody>
      </p:sp>
      <p:pic>
        <p:nvPicPr>
          <p:cNvPr id="341" name="Shape 341" descr="Charlie Brown teacher talk.PNG"/>
          <p:cNvPicPr preferRelativeResize="0"/>
          <p:nvPr/>
        </p:nvPicPr>
        <p:blipFill rotWithShape="1">
          <a:blip r:embed="rId3">
            <a:alphaModFix/>
          </a:blip>
          <a:srcRect/>
          <a:stretch/>
        </p:blipFill>
        <p:spPr>
          <a:xfrm>
            <a:off x="304798" y="1690449"/>
            <a:ext cx="5054274" cy="3767500"/>
          </a:xfrm>
          <a:prstGeom prst="rect">
            <a:avLst/>
          </a:prstGeom>
          <a:noFill/>
          <a:ln>
            <a:noFill/>
          </a:ln>
        </p:spPr>
      </p:pic>
      <p:sp>
        <p:nvSpPr>
          <p:cNvPr id="342" name="Shape 342"/>
          <p:cNvSpPr txBox="1"/>
          <p:nvPr/>
        </p:nvSpPr>
        <p:spPr>
          <a:xfrm>
            <a:off x="5624725" y="5737575"/>
            <a:ext cx="3252600" cy="6180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400" b="0" i="0" u="none" strike="noStrike" cap="none" dirty="0">
                <a:solidFill>
                  <a:srgbClr val="000000"/>
                </a:solidFill>
                <a:latin typeface="Arial" panose="020B0604020202020204" pitchFamily="34" charset="0"/>
                <a:ea typeface="Lucida Sans"/>
                <a:cs typeface="Arial" panose="020B0604020202020204" pitchFamily="34" charset="0"/>
                <a:sym typeface="Lucida Sans"/>
              </a:rPr>
              <a:t>Steven C. Reinhart, “Never Say Anything a Kid Can Say!”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dirty="0">
                <a:solidFill>
                  <a:srgbClr val="595959"/>
                </a:solidFill>
                <a:ea typeface="Lucida Sans"/>
                <a:sym typeface="Lucida Sans"/>
              </a:rPr>
              <a:t>Responding to Struggle</a:t>
            </a:r>
          </a:p>
        </p:txBody>
      </p:sp>
      <p:sp>
        <p:nvSpPr>
          <p:cNvPr id="349" name="Shape 349"/>
          <p:cNvSpPr txBox="1">
            <a:spLocks noGrp="1"/>
          </p:cNvSpPr>
          <p:nvPr>
            <p:ph type="body" idx="1"/>
          </p:nvPr>
        </p:nvSpPr>
        <p:spPr>
          <a:xfrm>
            <a:off x="304800" y="1570949"/>
            <a:ext cx="3880200" cy="45180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dirty="0">
                <a:solidFill>
                  <a:srgbClr val="595959"/>
                </a:solidFill>
                <a:ea typeface="Lucida Sans"/>
                <a:sym typeface="Lucida Sans"/>
              </a:rPr>
              <a:t>“A focus on student struggle is a necessary component of teaching that supports students’ learning of mathematics with understanding. Teaching that embraces and uses productive struggle, leads to long-term benefits with students more able to apply their learning to new problem situations.”</a:t>
            </a:r>
          </a:p>
        </p:txBody>
      </p:sp>
      <p:pic>
        <p:nvPicPr>
          <p:cNvPr id="350" name="Shape 350" descr="Screen Shot 2017-08-31 at 11.27.54 AM.png"/>
          <p:cNvPicPr preferRelativeResize="0"/>
          <p:nvPr/>
        </p:nvPicPr>
        <p:blipFill rotWithShape="1">
          <a:blip r:embed="rId3">
            <a:alphaModFix/>
          </a:blip>
          <a:srcRect/>
          <a:stretch/>
        </p:blipFill>
        <p:spPr>
          <a:xfrm>
            <a:off x="4184844" y="1959425"/>
            <a:ext cx="4797174" cy="2939149"/>
          </a:xfrm>
          <a:prstGeom prst="rect">
            <a:avLst/>
          </a:prstGeom>
          <a:noFill/>
          <a:ln>
            <a:noFill/>
          </a:ln>
        </p:spPr>
      </p:pic>
      <p:sp>
        <p:nvSpPr>
          <p:cNvPr id="351" name="Shape 351"/>
          <p:cNvSpPr txBox="1"/>
          <p:nvPr/>
        </p:nvSpPr>
        <p:spPr>
          <a:xfrm>
            <a:off x="3610575" y="5950700"/>
            <a:ext cx="4905900" cy="36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400" b="0" i="0" u="none" strike="noStrike" cap="none" dirty="0">
                <a:solidFill>
                  <a:srgbClr val="000000"/>
                </a:solidFill>
                <a:latin typeface="Arial" panose="020B0604020202020204" pitchFamily="34" charset="0"/>
                <a:ea typeface="Lucida Sans"/>
                <a:cs typeface="Arial" panose="020B0604020202020204" pitchFamily="34" charset="0"/>
                <a:sym typeface="Lucida Sans"/>
              </a:rPr>
              <a:t>NCTM’s </a:t>
            </a:r>
            <a:r>
              <a:rPr lang="en-US" sz="1400" b="0" i="1" u="none" strike="noStrike" cap="none" dirty="0">
                <a:solidFill>
                  <a:srgbClr val="000000"/>
                </a:solidFill>
                <a:latin typeface="Arial" panose="020B0604020202020204" pitchFamily="34" charset="0"/>
                <a:ea typeface="Lucida Sans"/>
                <a:cs typeface="Arial" panose="020B0604020202020204" pitchFamily="34" charset="0"/>
                <a:sym typeface="Lucida Sans"/>
              </a:rPr>
              <a:t>Principles to Actions</a:t>
            </a:r>
            <a:r>
              <a:rPr lang="en-US" sz="1400" b="0" i="0" u="none" strike="noStrike" cap="none" dirty="0">
                <a:solidFill>
                  <a:srgbClr val="000000"/>
                </a:solidFill>
                <a:latin typeface="Arial" panose="020B0604020202020204" pitchFamily="34" charset="0"/>
                <a:ea typeface="Lucida Sans"/>
                <a:cs typeface="Arial" panose="020B0604020202020204" pitchFamily="34" charset="0"/>
                <a:sym typeface="Lucida Sans"/>
              </a:rPr>
              <a:t>; p. 48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216575" y="2434600"/>
            <a:ext cx="8620500" cy="17145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Question:</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As you reflect on a recent learning experience, what means of engagement best supported your learning?</a:t>
            </a:r>
          </a:p>
        </p:txBody>
      </p:sp>
      <p:sp>
        <p:nvSpPr>
          <p:cNvPr id="358" name="Shape 358"/>
          <p:cNvSpPr txBox="1"/>
          <p:nvPr/>
        </p:nvSpPr>
        <p:spPr>
          <a:xfrm>
            <a:off x="1493550" y="4252873"/>
            <a:ext cx="6156899" cy="358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Lucida Sans"/>
              <a:buNone/>
            </a:pPr>
            <a:r>
              <a:rPr lang="en-US" sz="1400" b="0" i="1" u="none" strike="noStrike" cap="none" dirty="0">
                <a:solidFill>
                  <a:schemeClr val="lt1"/>
                </a:solidFill>
                <a:latin typeface="Arial" panose="020B0604020202020204" pitchFamily="34" charset="0"/>
                <a:ea typeface="Lucida Sans"/>
                <a:cs typeface="Arial" panose="020B0604020202020204" pitchFamily="34" charset="0"/>
                <a:sym typeface="Lucida Sans"/>
              </a:rPr>
              <a:t>Please use your Questions tab to respond.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300" b="0" i="0" u="none" strike="noStrike" cap="none" dirty="0">
                <a:solidFill>
                  <a:srgbClr val="595959"/>
                </a:solidFill>
                <a:ea typeface="Lucida Sans"/>
                <a:sym typeface="Lucida Sans"/>
              </a:rPr>
              <a:t>Data </a:t>
            </a:r>
            <a:r>
              <a:rPr lang="en-US" sz="2300" b="0" i="0" u="none" strike="noStrike" cap="none" dirty="0" err="1">
                <a:solidFill>
                  <a:srgbClr val="595959"/>
                </a:solidFill>
                <a:ea typeface="Lucida Sans"/>
                <a:sym typeface="Lucida Sans"/>
              </a:rPr>
              <a:t>Collection:Instructional</a:t>
            </a:r>
            <a:r>
              <a:rPr lang="en-US" sz="2300" b="0" i="0" u="none" strike="noStrike" cap="none" dirty="0">
                <a:solidFill>
                  <a:srgbClr val="595959"/>
                </a:solidFill>
                <a:ea typeface="Lucida Sans"/>
                <a:sym typeface="Lucida Sans"/>
              </a:rPr>
              <a:t> Practice Guide Core Action 3</a:t>
            </a:r>
          </a:p>
        </p:txBody>
      </p:sp>
      <p:pic>
        <p:nvPicPr>
          <p:cNvPr id="365" name="Shape 365" descr="Screen Shot 2017-08-31 at 12.16.45 PM.png"/>
          <p:cNvPicPr preferRelativeResize="0"/>
          <p:nvPr/>
        </p:nvPicPr>
        <p:blipFill rotWithShape="1">
          <a:blip r:embed="rId3">
            <a:alphaModFix/>
          </a:blip>
          <a:srcRect/>
          <a:stretch/>
        </p:blipFill>
        <p:spPr>
          <a:xfrm>
            <a:off x="920337" y="1044725"/>
            <a:ext cx="7303313" cy="56059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dirty="0">
                <a:solidFill>
                  <a:srgbClr val="595959"/>
                </a:solidFill>
                <a:ea typeface="Lucida Sans"/>
                <a:sym typeface="Lucida Sans"/>
              </a:rPr>
              <a:t>Data Collection - Who’s Doing the Work?</a:t>
            </a:r>
          </a:p>
        </p:txBody>
      </p:sp>
      <p:pic>
        <p:nvPicPr>
          <p:cNvPr id="372" name="Shape 372" descr="Screen Shot 2017-08-31 at 12.17.52 PM.png"/>
          <p:cNvPicPr preferRelativeResize="0"/>
          <p:nvPr/>
        </p:nvPicPr>
        <p:blipFill rotWithShape="1">
          <a:blip r:embed="rId3">
            <a:alphaModFix/>
          </a:blip>
          <a:srcRect/>
          <a:stretch/>
        </p:blipFill>
        <p:spPr>
          <a:xfrm>
            <a:off x="152400" y="3152226"/>
            <a:ext cx="3920574" cy="2716999"/>
          </a:xfrm>
          <a:prstGeom prst="rect">
            <a:avLst/>
          </a:prstGeom>
          <a:noFill/>
          <a:ln w="9525" cap="flat" cmpd="sng">
            <a:solidFill>
              <a:srgbClr val="434343"/>
            </a:solidFill>
            <a:prstDash val="solid"/>
            <a:round/>
            <a:headEnd type="none" w="med" len="med"/>
            <a:tailEnd type="none" w="med" len="med"/>
          </a:ln>
        </p:spPr>
      </p:pic>
      <p:sp>
        <p:nvSpPr>
          <p:cNvPr id="373" name="Shape 373"/>
          <p:cNvSpPr txBox="1"/>
          <p:nvPr/>
        </p:nvSpPr>
        <p:spPr>
          <a:xfrm>
            <a:off x="1946250" y="1303825"/>
            <a:ext cx="5251499" cy="1658399"/>
          </a:xfrm>
          <a:prstGeom prst="rect">
            <a:avLst/>
          </a:prstGeom>
          <a:noFill/>
          <a:ln w="9525" cap="flat" cmpd="sng">
            <a:solidFill>
              <a:srgbClr val="666666"/>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75757"/>
              </a:buClr>
              <a:buSzPct val="25000"/>
              <a:buFont typeface="Lucida Sans"/>
              <a:buNone/>
            </a:pPr>
            <a:r>
              <a:rPr lang="en-US"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Teacher Talk Time			% Teacher Talk</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endParaRP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endParaRPr>
          </a:p>
          <a:p>
            <a:pPr marL="0" marR="0" lvl="0" indent="0" algn="l" rtl="0">
              <a:lnSpc>
                <a:spcPct val="100000"/>
              </a:lnSpc>
              <a:spcBef>
                <a:spcPts val="0"/>
              </a:spcBef>
              <a:spcAft>
                <a:spcPts val="0"/>
              </a:spcAft>
              <a:buClr>
                <a:srgbClr val="575757"/>
              </a:buClr>
              <a:buSzPct val="25000"/>
              <a:buFont typeface="Lucida Sans"/>
              <a:buNone/>
            </a:pPr>
            <a:r>
              <a:rPr lang="en-US"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Student Talk Time			% Student Talk</a:t>
            </a:r>
          </a:p>
        </p:txBody>
      </p:sp>
      <p:sp>
        <p:nvSpPr>
          <p:cNvPr id="374" name="Shape 374"/>
          <p:cNvSpPr txBox="1"/>
          <p:nvPr/>
        </p:nvSpPr>
        <p:spPr>
          <a:xfrm>
            <a:off x="4249750" y="3169500"/>
            <a:ext cx="4627500" cy="3489300"/>
          </a:xfrm>
          <a:prstGeom prst="rect">
            <a:avLst/>
          </a:prstGeom>
          <a:noFill/>
          <a:ln w="9525" cap="flat" cmpd="sng">
            <a:solidFill>
              <a:srgbClr val="575757"/>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75757"/>
              </a:buClr>
              <a:buSzPct val="25000"/>
              <a:buFont typeface="Lucida Sans"/>
              <a:buNone/>
            </a:pPr>
            <a:r>
              <a:rPr lang="en-US"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Teacher Questions/Responses</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endParaRP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endParaRP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endParaRP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endParaRPr>
          </a:p>
          <a:p>
            <a:pPr marL="0" marR="0" lvl="0" indent="0" algn="l" rtl="0">
              <a:lnSpc>
                <a:spcPct val="100000"/>
              </a:lnSpc>
              <a:spcBef>
                <a:spcPts val="0"/>
              </a:spcBef>
              <a:spcAft>
                <a:spcPts val="0"/>
              </a:spcAft>
              <a:buClr>
                <a:srgbClr val="575757"/>
              </a:buClr>
              <a:buSzPct val="25000"/>
              <a:buFont typeface="Lucida Sans"/>
              <a:buNone/>
            </a:pPr>
            <a:r>
              <a:rPr lang="en-US" sz="180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Student Questions/Responses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216563" y="2829675"/>
            <a:ext cx="8620500" cy="86849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rgbClr val="FFFFFF"/>
                </a:solidFill>
                <a:ea typeface="Lucida Sans"/>
                <a:sym typeface="Lucida Sans"/>
              </a:rPr>
              <a:t>What instructional practices can be used or adapted to shift the cognitive lift to students?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216563" y="2829675"/>
            <a:ext cx="8620500" cy="868499"/>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Question:</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What obstacles do teachers face in shifting the lift in math to students?</a:t>
            </a:r>
          </a:p>
        </p:txBody>
      </p:sp>
      <p:sp>
        <p:nvSpPr>
          <p:cNvPr id="386" name="Shape 386"/>
          <p:cNvSpPr txBox="1"/>
          <p:nvPr/>
        </p:nvSpPr>
        <p:spPr>
          <a:xfrm>
            <a:off x="1493550" y="3971648"/>
            <a:ext cx="6156899" cy="358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Lucida Sans"/>
              <a:buNone/>
            </a:pPr>
            <a:r>
              <a:rPr lang="en-US" sz="1400" b="0" i="1" u="none" strike="noStrike" cap="none" dirty="0">
                <a:solidFill>
                  <a:schemeClr val="lt1"/>
                </a:solidFill>
                <a:latin typeface="Arial" panose="020B0604020202020204" pitchFamily="34" charset="0"/>
                <a:ea typeface="Lucida Sans"/>
                <a:cs typeface="Arial" panose="020B0604020202020204" pitchFamily="34" charset="0"/>
                <a:sym typeface="Lucida Sans"/>
              </a:rPr>
              <a:t>Please use your Questions tab to respond.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dirty="0">
                <a:solidFill>
                  <a:srgbClr val="595959"/>
                </a:solidFill>
                <a:ea typeface="Lucida Sans"/>
                <a:sym typeface="Lucida Sans"/>
              </a:rPr>
              <a:t>Common obstacles</a:t>
            </a:r>
          </a:p>
        </p:txBody>
      </p:sp>
      <p:sp>
        <p:nvSpPr>
          <p:cNvPr id="393" name="Shape 393"/>
          <p:cNvSpPr txBox="1">
            <a:spLocks noGrp="1"/>
          </p:cNvSpPr>
          <p:nvPr>
            <p:ph type="body" idx="1"/>
          </p:nvPr>
        </p:nvSpPr>
        <p:spPr>
          <a:xfrm>
            <a:off x="304800" y="1520200"/>
            <a:ext cx="8572500" cy="4576799"/>
          </a:xfrm>
          <a:prstGeom prst="rect">
            <a:avLst/>
          </a:prstGeom>
          <a:noFill/>
          <a:ln>
            <a:noFill/>
          </a:ln>
        </p:spPr>
        <p:txBody>
          <a:bodyPr wrap="square"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Teachers feel pressed for time - it’s faster and easier to use direct instruction to cover content.</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Teachers and students are uncomfortable with struggle.</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Teachers and students want the satisfaction of students being able to obtain right answers to math problems.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Teachers and students have beliefs about students’ abilities to understand and/or engage with math (all students or certain subgroups).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Teachers and students think math instruction is being told the rules or procedures and engaging in rote practice.</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Teachers are uncomfortable with student activity that isn’t carefully controlled.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575757"/>
                </a:solidFill>
                <a:ea typeface="Lucida Sans"/>
                <a:sym typeface="Lucida Sans"/>
              </a:rPr>
              <a:t>Who are Core Advocates?</a:t>
            </a:r>
          </a:p>
        </p:txBody>
      </p:sp>
      <p:sp>
        <p:nvSpPr>
          <p:cNvPr id="190" name="Shape 190"/>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dirty="0">
                <a:solidFill>
                  <a:srgbClr val="575757"/>
                </a:solidFill>
                <a:ea typeface="Lucida Sans"/>
                <a:sym typeface="Lucida Sans"/>
              </a:rPr>
              <a:t>Core Advocates are educators who:</a:t>
            </a:r>
          </a:p>
          <a:p>
            <a:pPr marL="742950" marR="0" lvl="1" indent="-285750" algn="l" rtl="0">
              <a:lnSpc>
                <a:spcPct val="80000"/>
              </a:lnSpc>
              <a:spcBef>
                <a:spcPts val="370"/>
              </a:spcBef>
              <a:spcAft>
                <a:spcPts val="0"/>
              </a:spcAft>
              <a:buClr>
                <a:srgbClr val="3F3F39"/>
              </a:buClr>
              <a:buSzPct val="72609"/>
              <a:buFont typeface="Arial"/>
              <a:buChar char="–"/>
            </a:pPr>
            <a:r>
              <a:rPr lang="en-US" sz="185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72609"/>
              <a:buFont typeface="Arial"/>
              <a:buChar char="–"/>
            </a:pPr>
            <a:r>
              <a:rPr lang="en-US" sz="185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72609"/>
              <a:buFont typeface="Arial"/>
              <a:buChar char="–"/>
            </a:pPr>
            <a:r>
              <a:rPr lang="en-US" sz="1850" b="0" i="0" u="none" strike="noStrike" cap="none" dirty="0">
                <a:solidFill>
                  <a:srgbClr val="575757"/>
                </a:solidFill>
                <a:latin typeface="Arial" panose="020B0604020202020204" pitchFamily="34" charset="0"/>
                <a:ea typeface="Lucida Sans"/>
                <a:cs typeface="Arial" panose="020B0604020202020204" pitchFamily="34" charset="0"/>
                <a:sym typeface="Lucida Sans"/>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Arial" panose="020B0604020202020204" pitchFamily="34" charset="0"/>
              <a:ea typeface="Lucida Sans"/>
              <a:cs typeface="Arial" panose="020B0604020202020204" pitchFamily="34" charset="0"/>
              <a:sym typeface="Lucida Sans"/>
            </a:endParaRPr>
          </a:p>
        </p:txBody>
      </p:sp>
      <p:pic>
        <p:nvPicPr>
          <p:cNvPr id="191" name="Shape 191" descr="13316_SAP2016_0828.jpg"/>
          <p:cNvPicPr preferRelativeResize="0"/>
          <p:nvPr/>
        </p:nvPicPr>
        <p:blipFill rotWithShape="1">
          <a:blip r:embed="rId3">
            <a:alphaModFix/>
          </a:blip>
          <a:srcRect/>
          <a:stretch/>
        </p:blipFill>
        <p:spPr>
          <a:xfrm>
            <a:off x="2844614" y="4204680"/>
            <a:ext cx="3737400" cy="2486699"/>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dirty="0">
                <a:solidFill>
                  <a:srgbClr val="595959"/>
                </a:solidFill>
                <a:ea typeface="Lucida Sans"/>
                <a:sym typeface="Lucida Sans"/>
              </a:rPr>
              <a:t>Adjustments that shift the cognitive lift to students</a:t>
            </a:r>
          </a:p>
        </p:txBody>
      </p:sp>
      <p:sp>
        <p:nvSpPr>
          <p:cNvPr id="400" name="Shape 400"/>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95959"/>
              </a:buClr>
              <a:buSzPct val="25000"/>
              <a:buFont typeface="Arial"/>
              <a:buNone/>
            </a:pPr>
            <a:endParaRPr sz="2200" b="0" i="1" u="none" strike="noStrike" cap="none" dirty="0">
              <a:solidFill>
                <a:srgbClr val="595959"/>
              </a:solidFill>
              <a:ea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0" i="1" u="none" strike="noStrike" cap="none" dirty="0">
              <a:solidFill>
                <a:srgbClr val="595959"/>
              </a:solidFill>
              <a:ea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0" i="1" u="none" strike="noStrike" cap="none" dirty="0">
              <a:solidFill>
                <a:srgbClr val="595959"/>
              </a:solidFill>
              <a:ea typeface="Lucida Sans"/>
              <a:sym typeface="Lucida Sans"/>
            </a:endParaRPr>
          </a:p>
        </p:txBody>
      </p:sp>
      <p:pic>
        <p:nvPicPr>
          <p:cNvPr id="401" name="Shape 401" descr="Who's Doing the Work - Obstacles.PNG"/>
          <p:cNvPicPr preferRelativeResize="0"/>
          <p:nvPr/>
        </p:nvPicPr>
        <p:blipFill rotWithShape="1">
          <a:blip r:embed="rId3">
            <a:alphaModFix/>
          </a:blip>
          <a:srcRect/>
          <a:stretch/>
        </p:blipFill>
        <p:spPr>
          <a:xfrm>
            <a:off x="81525" y="1818049"/>
            <a:ext cx="9144001" cy="4465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200" b="0" i="1" u="sng" strike="noStrike" cap="none" dirty="0">
                <a:solidFill>
                  <a:srgbClr val="595959"/>
                </a:solidFill>
                <a:ea typeface="Lucida Sans"/>
                <a:sym typeface="Lucida Sans"/>
              </a:rPr>
              <a:t>Obstacle:</a:t>
            </a:r>
            <a:r>
              <a:rPr lang="en-US" sz="2200" b="0" i="1" u="none" strike="noStrike" cap="none" dirty="0">
                <a:solidFill>
                  <a:srgbClr val="595959"/>
                </a:solidFill>
                <a:ea typeface="Lucida Sans"/>
                <a:sym typeface="Lucida Sans"/>
              </a:rPr>
              <a:t> Teachers feel pressed for time - it’s faster and easier to use direct instruction to cover content.</a:t>
            </a:r>
          </a:p>
        </p:txBody>
      </p:sp>
      <p:graphicFrame>
        <p:nvGraphicFramePr>
          <p:cNvPr id="408" name="Shape 408"/>
          <p:cNvGraphicFramePr/>
          <p:nvPr/>
        </p:nvGraphicFramePr>
        <p:xfrm>
          <a:off x="952500" y="1600200"/>
          <a:ext cx="7239000" cy="4084200"/>
        </p:xfrm>
        <a:graphic>
          <a:graphicData uri="http://schemas.openxmlformats.org/drawingml/2006/table">
            <a:tbl>
              <a:tblPr>
                <a:noFill/>
                <a:tableStyleId>{CFC104D8-4A33-4B92-9CC8-F888E9E563DC}</a:tableStyleId>
              </a:tblPr>
              <a:tblGrid>
                <a:gridCol w="3619500"/>
                <a:gridCol w="3619500"/>
              </a:tblGrid>
              <a:tr h="381000">
                <a:tc>
                  <a:txBody>
                    <a:bodyPr/>
                    <a:lstStyle/>
                    <a:p>
                      <a:pPr marL="0" marR="0" lvl="0" indent="0" algn="ctr" rtl="0">
                        <a:lnSpc>
                          <a:spcPct val="100000"/>
                        </a:lnSpc>
                        <a:spcBef>
                          <a:spcPts val="0"/>
                        </a:spcBef>
                        <a:spcAft>
                          <a:spcPts val="0"/>
                        </a:spcAft>
                        <a:buClr>
                          <a:srgbClr val="595959"/>
                        </a:buClr>
                        <a:buSzPct val="25000"/>
                        <a:buFont typeface="Lucida Sans"/>
                        <a:buNone/>
                      </a:pPr>
                      <a:r>
                        <a:rPr lang="en-US" sz="2200" b="1" u="none" strike="noStrike" cap="none" dirty="0">
                          <a:solidFill>
                            <a:srgbClr val="595959"/>
                          </a:solidFill>
                          <a:latin typeface="Arial" panose="020B0604020202020204" pitchFamily="34" charset="0"/>
                          <a:ea typeface="Lucida Sans"/>
                          <a:cs typeface="Arial" panose="020B0604020202020204" pitchFamily="34" charset="0"/>
                          <a:sym typeface="Lucida Sans"/>
                        </a:rPr>
                        <a:t>Strategy</a:t>
                      </a:r>
                    </a:p>
                  </a:txBody>
                  <a:tcPr marL="91425" marR="91425" marT="91425" marB="91425"/>
                </a:tc>
                <a:tc>
                  <a:txBody>
                    <a:bodyPr/>
                    <a:lstStyle/>
                    <a:p>
                      <a:pPr marL="0" marR="0" lvl="0" indent="0" algn="ctr" rtl="0">
                        <a:lnSpc>
                          <a:spcPct val="100000"/>
                        </a:lnSpc>
                        <a:spcBef>
                          <a:spcPts val="0"/>
                        </a:spcBef>
                        <a:spcAft>
                          <a:spcPts val="0"/>
                        </a:spcAft>
                        <a:buClr>
                          <a:srgbClr val="595959"/>
                        </a:buClr>
                        <a:buSzPct val="25000"/>
                        <a:buFont typeface="Lucida Sans"/>
                        <a:buNone/>
                      </a:pPr>
                      <a:r>
                        <a:rPr lang="en-US" sz="2200" b="1" u="none" strike="noStrike" cap="none" dirty="0">
                          <a:solidFill>
                            <a:srgbClr val="595959"/>
                          </a:solidFill>
                          <a:latin typeface="Arial" panose="020B0604020202020204" pitchFamily="34" charset="0"/>
                          <a:ea typeface="Lucida Sans"/>
                          <a:cs typeface="Arial" panose="020B0604020202020204" pitchFamily="34" charset="0"/>
                          <a:sym typeface="Lucida Sans"/>
                        </a:rPr>
                        <a:t>Tools/Resources</a:t>
                      </a:r>
                    </a:p>
                  </a:txBody>
                  <a:tcPr marL="91425" marR="91425" marT="91425" marB="91425"/>
                </a:tc>
              </a:tr>
              <a:tr h="381000">
                <a:tc>
                  <a:txBody>
                    <a:bodyPr/>
                    <a:lstStyle/>
                    <a:p>
                      <a:pPr marL="0" marR="0" lvl="0" indent="0" algn="l" rtl="0">
                        <a:lnSpc>
                          <a:spcPct val="100000"/>
                        </a:lnSpc>
                        <a:spcBef>
                          <a:spcPts val="0"/>
                        </a:spcBef>
                        <a:spcAft>
                          <a:spcPts val="0"/>
                        </a:spcAft>
                        <a:buClr>
                          <a:srgbClr val="595959"/>
                        </a:buClr>
                        <a:buSzPct val="25000"/>
                        <a:buFont typeface="Lucida Sans"/>
                        <a:buNone/>
                      </a:pPr>
                      <a:r>
                        <a:rPr lang="en-US" sz="1800" u="none" strike="noStrike" cap="none" dirty="0">
                          <a:solidFill>
                            <a:srgbClr val="595959"/>
                          </a:solidFill>
                          <a:latin typeface="Arial" panose="020B0604020202020204" pitchFamily="34" charset="0"/>
                          <a:ea typeface="Lucida Sans"/>
                          <a:cs typeface="Arial" panose="020B0604020202020204" pitchFamily="34" charset="0"/>
                          <a:sym typeface="Lucida Sans"/>
                        </a:rPr>
                        <a:t>Use FOCUS to ensure that major content is allowed more time and attention.</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dirty="0">
                        <a:solidFill>
                          <a:srgbClr val="595959"/>
                        </a:solidFill>
                        <a:latin typeface="Arial" panose="020B0604020202020204" pitchFamily="34" charset="0"/>
                        <a:ea typeface="Lucida Sans"/>
                        <a:cs typeface="Arial" panose="020B0604020202020204" pitchFamily="34" charset="0"/>
                        <a:sym typeface="Lucida Sans"/>
                      </a:endParaRPr>
                    </a:p>
                    <a:p>
                      <a:pPr marL="0" marR="0" lvl="0" indent="0" algn="ctr" rtl="0">
                        <a:lnSpc>
                          <a:spcPct val="100000"/>
                        </a:lnSpc>
                        <a:spcBef>
                          <a:spcPts val="0"/>
                        </a:spcBef>
                        <a:spcAft>
                          <a:spcPts val="0"/>
                        </a:spcAft>
                        <a:buClr>
                          <a:schemeClr val="hlink"/>
                        </a:buClr>
                        <a:buSzPct val="25000"/>
                        <a:buFont typeface="Lucida Sans"/>
                        <a:buNone/>
                      </a:pPr>
                      <a:r>
                        <a:rPr lang="en-US" sz="18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3"/>
                        </a:rPr>
                        <a:t>Focus by grade level documents</a:t>
                      </a:r>
                    </a:p>
                  </a:txBody>
                  <a:tcPr marL="91425" marR="91425" marT="91425" marB="91425"/>
                </a:tc>
              </a:tr>
              <a:tr h="381000">
                <a:tc>
                  <a:txBody>
                    <a:bodyPr/>
                    <a:lstStyle/>
                    <a:p>
                      <a:pPr marL="0" marR="0" lvl="0" indent="0" algn="l" rtl="0">
                        <a:lnSpc>
                          <a:spcPct val="100000"/>
                        </a:lnSpc>
                        <a:spcBef>
                          <a:spcPts val="0"/>
                        </a:spcBef>
                        <a:spcAft>
                          <a:spcPts val="0"/>
                        </a:spcAft>
                        <a:buClr>
                          <a:srgbClr val="595959"/>
                        </a:buClr>
                        <a:buSzPct val="25000"/>
                        <a:buFont typeface="Lucida Sans"/>
                        <a:buNone/>
                      </a:pPr>
                      <a:r>
                        <a:rPr lang="en-US" sz="1800" u="none" strike="noStrike" cap="none" dirty="0">
                          <a:solidFill>
                            <a:srgbClr val="595959"/>
                          </a:solidFill>
                          <a:latin typeface="Arial" panose="020B0604020202020204" pitchFamily="34" charset="0"/>
                          <a:ea typeface="Lucida Sans"/>
                          <a:cs typeface="Arial" panose="020B0604020202020204" pitchFamily="34" charset="0"/>
                          <a:sym typeface="Lucida Sans"/>
                        </a:rPr>
                        <a:t>Use COHERENCE to ensure that mathematical connections are made explicit. Tie new concepts to those previously learned.</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dirty="0">
                        <a:solidFill>
                          <a:srgbClr val="595959"/>
                        </a:solidFill>
                        <a:latin typeface="Arial" panose="020B0604020202020204" pitchFamily="34" charset="0"/>
                        <a:ea typeface="Lucida Sans"/>
                        <a:cs typeface="Arial" panose="020B0604020202020204" pitchFamily="34" charset="0"/>
                        <a:sym typeface="Lucida Sans"/>
                      </a:endParaRPr>
                    </a:p>
                    <a:p>
                      <a:pPr marL="0" marR="0" lvl="0" indent="0" algn="ctr" rtl="0">
                        <a:lnSpc>
                          <a:spcPct val="100000"/>
                        </a:lnSpc>
                        <a:spcBef>
                          <a:spcPts val="0"/>
                        </a:spcBef>
                        <a:spcAft>
                          <a:spcPts val="0"/>
                        </a:spcAft>
                        <a:buClr>
                          <a:srgbClr val="000000"/>
                        </a:buClr>
                        <a:buSzPct val="25000"/>
                        <a:buFont typeface="Arial"/>
                        <a:buNone/>
                      </a:pPr>
                      <a:endParaRPr sz="1800" u="none" strike="noStrike" cap="none" dirty="0">
                        <a:solidFill>
                          <a:srgbClr val="595959"/>
                        </a:solidFill>
                        <a:latin typeface="Arial" panose="020B0604020202020204" pitchFamily="34" charset="0"/>
                        <a:ea typeface="Lucida Sans"/>
                        <a:cs typeface="Arial" panose="020B0604020202020204" pitchFamily="34" charset="0"/>
                        <a:sym typeface="Lucida Sans"/>
                      </a:endParaRPr>
                    </a:p>
                    <a:p>
                      <a:pPr marL="0" marR="0" lvl="0" indent="0" algn="ctr" rtl="0">
                        <a:lnSpc>
                          <a:spcPct val="100000"/>
                        </a:lnSpc>
                        <a:spcBef>
                          <a:spcPts val="0"/>
                        </a:spcBef>
                        <a:spcAft>
                          <a:spcPts val="0"/>
                        </a:spcAft>
                        <a:buClr>
                          <a:schemeClr val="hlink"/>
                        </a:buClr>
                        <a:buSzPct val="25000"/>
                        <a:buFont typeface="Lucida Sans"/>
                        <a:buNone/>
                      </a:pPr>
                      <a:r>
                        <a:rPr lang="en-US" sz="18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4"/>
                        </a:rPr>
                        <a:t>Coherence Map</a:t>
                      </a:r>
                    </a:p>
                  </a:txBody>
                  <a:tcPr marL="91425" marR="91425" marT="91425" marB="91425"/>
                </a:tc>
              </a:tr>
              <a:tr h="381000">
                <a:tc>
                  <a:txBody>
                    <a:bodyPr/>
                    <a:lstStyle/>
                    <a:p>
                      <a:pPr marL="0" marR="0" lvl="0" indent="0" algn="l" rtl="0">
                        <a:lnSpc>
                          <a:spcPct val="100000"/>
                        </a:lnSpc>
                        <a:spcBef>
                          <a:spcPts val="0"/>
                        </a:spcBef>
                        <a:spcAft>
                          <a:spcPts val="0"/>
                        </a:spcAft>
                        <a:buClr>
                          <a:srgbClr val="595959"/>
                        </a:buClr>
                        <a:buSzPct val="25000"/>
                        <a:buFont typeface="Lucida Sans"/>
                        <a:buNone/>
                      </a:pPr>
                      <a:r>
                        <a:rPr lang="en-US" sz="1800" u="none" strike="noStrike" cap="none" dirty="0">
                          <a:solidFill>
                            <a:srgbClr val="595959"/>
                          </a:solidFill>
                          <a:latin typeface="Arial" panose="020B0604020202020204" pitchFamily="34" charset="0"/>
                          <a:ea typeface="Lucida Sans"/>
                          <a:cs typeface="Arial" panose="020B0604020202020204" pitchFamily="34" charset="0"/>
                          <a:sym typeface="Lucida Sans"/>
                        </a:rPr>
                        <a:t>Select high-quality tasks that help students understand the math and its connections to other concepts.</a:t>
                      </a:r>
                    </a:p>
                  </a:txBody>
                  <a:tcPr marL="91425" marR="91425" marT="91425" marB="91425"/>
                </a:tc>
                <a:tc>
                  <a:txBody>
                    <a:bodyPr/>
                    <a:lstStyle/>
                    <a:p>
                      <a:pPr marL="0" marR="0" lvl="0" indent="0" algn="ctr" rtl="0">
                        <a:lnSpc>
                          <a:spcPct val="100000"/>
                        </a:lnSpc>
                        <a:spcBef>
                          <a:spcPts val="0"/>
                        </a:spcBef>
                        <a:spcAft>
                          <a:spcPts val="0"/>
                        </a:spcAft>
                        <a:buClr>
                          <a:schemeClr val="hlink"/>
                        </a:buClr>
                        <a:buSzPct val="25000"/>
                        <a:buFont typeface="Lucida Sans"/>
                        <a:buNone/>
                      </a:pPr>
                      <a:r>
                        <a:rPr lang="en-US" sz="18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5"/>
                        </a:rPr>
                        <a:t>Tasks on Achieve the Core</a:t>
                      </a:r>
                      <a:r>
                        <a:rPr lang="en-US" sz="1800" u="none" strike="noStrike" cap="none" dirty="0">
                          <a:solidFill>
                            <a:srgbClr val="595959"/>
                          </a:solidFill>
                          <a:latin typeface="Arial" panose="020B0604020202020204" pitchFamily="34" charset="0"/>
                          <a:ea typeface="Lucida Sans"/>
                          <a:cs typeface="Arial" panose="020B0604020202020204" pitchFamily="34" charset="0"/>
                          <a:sym typeface="Lucida Sans"/>
                        </a:rPr>
                        <a:t> and </a:t>
                      </a:r>
                      <a:r>
                        <a:rPr lang="en-US" sz="18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6"/>
                        </a:rPr>
                        <a:t>Illustrative Mathematics</a:t>
                      </a:r>
                    </a:p>
                  </a:txBody>
                  <a:tcPr marL="91425" marR="91425" marT="91425" marB="914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200" b="0" i="1" u="sng" strike="noStrike" cap="none" dirty="0">
                <a:solidFill>
                  <a:srgbClr val="595959"/>
                </a:solidFill>
                <a:ea typeface="Lucida Sans"/>
                <a:sym typeface="Lucida Sans"/>
              </a:rPr>
              <a:t>Obstacle:</a:t>
            </a:r>
            <a:r>
              <a:rPr lang="en-US" sz="2200" b="0" i="1" u="none" strike="noStrike" cap="none" dirty="0">
                <a:solidFill>
                  <a:srgbClr val="595959"/>
                </a:solidFill>
                <a:ea typeface="Lucida Sans"/>
                <a:sym typeface="Lucida Sans"/>
              </a:rPr>
              <a:t> Teachers and students think math instruction is being told the rules or procedures and engaging in rote practice.</a:t>
            </a:r>
          </a:p>
        </p:txBody>
      </p:sp>
      <p:graphicFrame>
        <p:nvGraphicFramePr>
          <p:cNvPr id="415" name="Shape 415"/>
          <p:cNvGraphicFramePr/>
          <p:nvPr/>
        </p:nvGraphicFramePr>
        <p:xfrm>
          <a:off x="952500" y="1600200"/>
          <a:ext cx="7239000" cy="4358490"/>
        </p:xfrm>
        <a:graphic>
          <a:graphicData uri="http://schemas.openxmlformats.org/drawingml/2006/table">
            <a:tbl>
              <a:tblPr>
                <a:noFill/>
                <a:tableStyleId>{CFC104D8-4A33-4B92-9CC8-F888E9E563DC}</a:tableStyleId>
              </a:tblPr>
              <a:tblGrid>
                <a:gridCol w="3619500"/>
                <a:gridCol w="3619500"/>
              </a:tblGrid>
              <a:tr h="381000">
                <a:tc>
                  <a:txBody>
                    <a:bodyPr/>
                    <a:lstStyle/>
                    <a:p>
                      <a:pPr marL="0" marR="0" lvl="0" indent="0" algn="ctr" rtl="0">
                        <a:lnSpc>
                          <a:spcPct val="100000"/>
                        </a:lnSpc>
                        <a:spcBef>
                          <a:spcPts val="0"/>
                        </a:spcBef>
                        <a:spcAft>
                          <a:spcPts val="0"/>
                        </a:spcAft>
                        <a:buClr>
                          <a:srgbClr val="595959"/>
                        </a:buClr>
                        <a:buSzPct val="25000"/>
                        <a:buFont typeface="Lucida Sans"/>
                        <a:buNone/>
                      </a:pPr>
                      <a:r>
                        <a:rPr lang="en-US" sz="2200" b="1" u="none" strike="noStrike" cap="none" dirty="0">
                          <a:solidFill>
                            <a:srgbClr val="595959"/>
                          </a:solidFill>
                          <a:latin typeface="Arial" panose="020B0604020202020204" pitchFamily="34" charset="0"/>
                          <a:ea typeface="Lucida Sans"/>
                          <a:cs typeface="Arial" panose="020B0604020202020204" pitchFamily="34" charset="0"/>
                          <a:sym typeface="Lucida Sans"/>
                        </a:rPr>
                        <a:t>Strategy</a:t>
                      </a:r>
                    </a:p>
                  </a:txBody>
                  <a:tcPr marL="91425" marR="91425" marT="91425" marB="91425"/>
                </a:tc>
                <a:tc>
                  <a:txBody>
                    <a:bodyPr/>
                    <a:lstStyle/>
                    <a:p>
                      <a:pPr marL="0" marR="0" lvl="0" indent="0" algn="ctr" rtl="0">
                        <a:lnSpc>
                          <a:spcPct val="100000"/>
                        </a:lnSpc>
                        <a:spcBef>
                          <a:spcPts val="0"/>
                        </a:spcBef>
                        <a:spcAft>
                          <a:spcPts val="0"/>
                        </a:spcAft>
                        <a:buClr>
                          <a:srgbClr val="595959"/>
                        </a:buClr>
                        <a:buSzPct val="25000"/>
                        <a:buFont typeface="Lucida Sans"/>
                        <a:buNone/>
                      </a:pPr>
                      <a:r>
                        <a:rPr lang="en-US" sz="2200" b="1" u="none" strike="noStrike" cap="none" dirty="0">
                          <a:solidFill>
                            <a:srgbClr val="595959"/>
                          </a:solidFill>
                          <a:latin typeface="Arial" panose="020B0604020202020204" pitchFamily="34" charset="0"/>
                          <a:ea typeface="Lucida Sans"/>
                          <a:cs typeface="Arial" panose="020B0604020202020204" pitchFamily="34" charset="0"/>
                          <a:sym typeface="Lucida Sans"/>
                        </a:rPr>
                        <a:t>Tools/Resources</a:t>
                      </a:r>
                    </a:p>
                  </a:txBody>
                  <a:tcPr marL="91425" marR="91425" marT="91425" marB="91425"/>
                </a:tc>
              </a:tr>
              <a:tr h="381000">
                <a:tc>
                  <a:txBody>
                    <a:bodyPr/>
                    <a:lstStyle/>
                    <a:p>
                      <a:pPr marL="0" marR="0" lvl="0" indent="0" algn="l" rtl="0">
                        <a:lnSpc>
                          <a:spcPct val="100000"/>
                        </a:lnSpc>
                        <a:spcBef>
                          <a:spcPts val="0"/>
                        </a:spcBef>
                        <a:spcAft>
                          <a:spcPts val="0"/>
                        </a:spcAft>
                        <a:buClr>
                          <a:srgbClr val="595959"/>
                        </a:buClr>
                        <a:buSzPct val="25000"/>
                        <a:buFont typeface="Lucida Sans"/>
                        <a:buNone/>
                      </a:pPr>
                      <a:r>
                        <a:rPr lang="en-US" sz="1400" u="none" strike="noStrike" cap="none" dirty="0">
                          <a:solidFill>
                            <a:srgbClr val="595959"/>
                          </a:solidFill>
                          <a:latin typeface="Arial" panose="020B0604020202020204" pitchFamily="34" charset="0"/>
                          <a:ea typeface="Lucida Sans"/>
                          <a:cs typeface="Arial" panose="020B0604020202020204" pitchFamily="34" charset="0"/>
                          <a:sym typeface="Lucida Sans"/>
                        </a:rPr>
                        <a:t>Provide structures (such as collaborative groups, think-pair-share, shoulder partner talk, etc.) to provide safe ways for students to share their developing mathematical thinking.</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dirty="0">
                        <a:solidFill>
                          <a:srgbClr val="595959"/>
                        </a:solidFill>
                        <a:latin typeface="Arial" panose="020B0604020202020204" pitchFamily="34" charset="0"/>
                        <a:ea typeface="Lucida Sans"/>
                        <a:cs typeface="Arial" panose="020B0604020202020204" pitchFamily="34" charset="0"/>
                        <a:sym typeface="Lucida Sans"/>
                      </a:endParaRPr>
                    </a:p>
                    <a:p>
                      <a:pPr marL="0" marR="0" lvl="0" indent="0" algn="ctr" rtl="0">
                        <a:lnSpc>
                          <a:spcPct val="100000"/>
                        </a:lnSpc>
                        <a:spcBef>
                          <a:spcPts val="0"/>
                        </a:spcBef>
                        <a:spcAft>
                          <a:spcPts val="0"/>
                        </a:spcAft>
                        <a:buClr>
                          <a:schemeClr val="hlink"/>
                        </a:buClr>
                        <a:buSzPct val="25000"/>
                        <a:buFont typeface="Lucida Sans"/>
                        <a:buNone/>
                      </a:pPr>
                      <a:r>
                        <a:rPr lang="en-US" sz="14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3"/>
                        </a:rPr>
                        <a:t>Creating Math Talk Communities</a:t>
                      </a:r>
                    </a:p>
                    <a:p>
                      <a:pPr marL="0" marR="0" lvl="0" indent="0" algn="ctr" rtl="0">
                        <a:lnSpc>
                          <a:spcPct val="100000"/>
                        </a:lnSpc>
                        <a:spcBef>
                          <a:spcPts val="0"/>
                        </a:spcBef>
                        <a:spcAft>
                          <a:spcPts val="0"/>
                        </a:spcAft>
                        <a:buClr>
                          <a:schemeClr val="hlink"/>
                        </a:buClr>
                        <a:buSzPct val="25000"/>
                        <a:buFont typeface="Lucida Sans"/>
                        <a:buNone/>
                      </a:pPr>
                      <a:r>
                        <a:rPr lang="en-US" sz="14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4"/>
                        </a:rPr>
                        <a:t>Number Talks</a:t>
                      </a:r>
                    </a:p>
                    <a:p>
                      <a:pPr marL="0" marR="0" lvl="0" indent="0" algn="ctr" rtl="0">
                        <a:lnSpc>
                          <a:spcPct val="100000"/>
                        </a:lnSpc>
                        <a:spcBef>
                          <a:spcPts val="0"/>
                        </a:spcBef>
                        <a:spcAft>
                          <a:spcPts val="0"/>
                        </a:spcAft>
                        <a:buClr>
                          <a:schemeClr val="hlink"/>
                        </a:buClr>
                        <a:buSzPct val="25000"/>
                        <a:buFont typeface="Lucida Sans"/>
                        <a:buNone/>
                      </a:pPr>
                      <a:r>
                        <a:rPr lang="en-US" sz="1400" i="1"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5"/>
                        </a:rPr>
                        <a:t>Never Say Anything a Kid Can Say! </a:t>
                      </a:r>
                      <a:r>
                        <a:rPr lang="en-US" sz="14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5"/>
                        </a:rPr>
                        <a:t>article</a:t>
                      </a:r>
                    </a:p>
                  </a:txBody>
                  <a:tcPr marL="91425" marR="91425" marT="91425" marB="91425"/>
                </a:tc>
              </a:tr>
              <a:tr h="381000">
                <a:tc>
                  <a:txBody>
                    <a:bodyPr/>
                    <a:lstStyle/>
                    <a:p>
                      <a:pPr marL="0" marR="0" lvl="0" indent="0" algn="l" rtl="0">
                        <a:lnSpc>
                          <a:spcPct val="100000"/>
                        </a:lnSpc>
                        <a:spcBef>
                          <a:spcPts val="0"/>
                        </a:spcBef>
                        <a:spcAft>
                          <a:spcPts val="0"/>
                        </a:spcAft>
                        <a:buClr>
                          <a:srgbClr val="595959"/>
                        </a:buClr>
                        <a:buSzPct val="25000"/>
                        <a:buFont typeface="Lucida Sans"/>
                        <a:buNone/>
                      </a:pPr>
                      <a:r>
                        <a:rPr lang="en-US" sz="1400" u="none" strike="noStrike" cap="none" dirty="0">
                          <a:solidFill>
                            <a:srgbClr val="595959"/>
                          </a:solidFill>
                          <a:latin typeface="Arial" panose="020B0604020202020204" pitchFamily="34" charset="0"/>
                          <a:ea typeface="Lucida Sans"/>
                          <a:cs typeface="Arial" panose="020B0604020202020204" pitchFamily="34" charset="0"/>
                          <a:sym typeface="Lucida Sans"/>
                        </a:rPr>
                        <a:t>Intentionally sequence sharing of student work to show the development of a mathematical idea.</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dirty="0">
                        <a:solidFill>
                          <a:srgbClr val="595959"/>
                        </a:solidFill>
                        <a:latin typeface="Arial" panose="020B0604020202020204" pitchFamily="34" charset="0"/>
                        <a:ea typeface="Lucida Sans"/>
                        <a:cs typeface="Arial" panose="020B0604020202020204" pitchFamily="34" charset="0"/>
                        <a:sym typeface="Lucida Sans"/>
                      </a:endParaRPr>
                    </a:p>
                    <a:p>
                      <a:pPr marL="0" marR="0" lvl="0" indent="0" algn="ctr" rtl="0">
                        <a:lnSpc>
                          <a:spcPct val="100000"/>
                        </a:lnSpc>
                        <a:spcBef>
                          <a:spcPts val="0"/>
                        </a:spcBef>
                        <a:spcAft>
                          <a:spcPts val="0"/>
                        </a:spcAft>
                        <a:buClr>
                          <a:schemeClr val="hlink"/>
                        </a:buClr>
                        <a:buSzPct val="25000"/>
                        <a:buFont typeface="Lucida Sans"/>
                        <a:buNone/>
                      </a:pPr>
                      <a:r>
                        <a:rPr lang="en-US" sz="14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6"/>
                        </a:rPr>
                        <a:t>5 Practices for Orchestrating Productive Mathematics Discussions</a:t>
                      </a:r>
                    </a:p>
                    <a:p>
                      <a:pPr marL="0" marR="0" lvl="0" indent="0" algn="ctr" rtl="0">
                        <a:lnSpc>
                          <a:spcPct val="100000"/>
                        </a:lnSpc>
                        <a:spcBef>
                          <a:spcPts val="0"/>
                        </a:spcBef>
                        <a:spcAft>
                          <a:spcPts val="0"/>
                        </a:spcAft>
                        <a:buClr>
                          <a:srgbClr val="000000"/>
                        </a:buClr>
                        <a:buSzPct val="25000"/>
                        <a:buFont typeface="Arial"/>
                        <a:buNone/>
                      </a:pPr>
                      <a:endParaRPr sz="1800" u="none" strike="noStrike" cap="none" dirty="0">
                        <a:solidFill>
                          <a:srgbClr val="595959"/>
                        </a:solidFill>
                        <a:latin typeface="Arial" panose="020B0604020202020204" pitchFamily="34" charset="0"/>
                        <a:ea typeface="Lucida Sans"/>
                        <a:cs typeface="Arial" panose="020B0604020202020204" pitchFamily="34" charset="0"/>
                        <a:sym typeface="Lucida Sans"/>
                      </a:endParaRPr>
                    </a:p>
                  </a:txBody>
                  <a:tcPr marL="91425" marR="91425" marT="91425" marB="91425"/>
                </a:tc>
              </a:tr>
              <a:tr h="381000">
                <a:tc>
                  <a:txBody>
                    <a:bodyPr/>
                    <a:lstStyle/>
                    <a:p>
                      <a:pPr marL="0" marR="0" lvl="0" indent="0" algn="l" rtl="0">
                        <a:lnSpc>
                          <a:spcPct val="100000"/>
                        </a:lnSpc>
                        <a:spcBef>
                          <a:spcPts val="0"/>
                        </a:spcBef>
                        <a:spcAft>
                          <a:spcPts val="0"/>
                        </a:spcAft>
                        <a:buClr>
                          <a:srgbClr val="595959"/>
                        </a:buClr>
                        <a:buSzPct val="25000"/>
                        <a:buFont typeface="Lucida Sans"/>
                        <a:buNone/>
                      </a:pPr>
                      <a:r>
                        <a:rPr lang="en-US" sz="1400" u="none" strike="noStrike" cap="none" dirty="0">
                          <a:solidFill>
                            <a:srgbClr val="595959"/>
                          </a:solidFill>
                          <a:latin typeface="Arial" panose="020B0604020202020204" pitchFamily="34" charset="0"/>
                          <a:ea typeface="Lucida Sans"/>
                          <a:cs typeface="Arial" panose="020B0604020202020204" pitchFamily="34" charset="0"/>
                          <a:sym typeface="Lucida Sans"/>
                        </a:rPr>
                        <a:t>Utilize incomplete and/or partially correct student work to honor and celebrate mistakes as learning opportunities</a:t>
                      </a:r>
                    </a:p>
                  </a:txBody>
                  <a:tcPr marL="91425" marR="91425" marT="91425" marB="91425"/>
                </a:tc>
                <a:tc>
                  <a:txBody>
                    <a:bodyPr/>
                    <a:lstStyle/>
                    <a:p>
                      <a:pPr marL="0" marR="0" lvl="0" indent="0" algn="ctr" rtl="0">
                        <a:lnSpc>
                          <a:spcPct val="100000"/>
                        </a:lnSpc>
                        <a:spcBef>
                          <a:spcPts val="0"/>
                        </a:spcBef>
                        <a:spcAft>
                          <a:spcPts val="0"/>
                        </a:spcAft>
                        <a:buClr>
                          <a:schemeClr val="hlink"/>
                        </a:buClr>
                        <a:buSzPct val="25000"/>
                        <a:buFont typeface="Lucida Sans"/>
                        <a:buNone/>
                      </a:pPr>
                      <a:r>
                        <a:rPr lang="en-US" sz="14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7"/>
                        </a:rPr>
                        <a:t>Mistakes Grow Your Brain</a:t>
                      </a:r>
                    </a:p>
                    <a:p>
                      <a:pPr marL="0" marR="0" lvl="0" indent="0" algn="ctr" rtl="0">
                        <a:lnSpc>
                          <a:spcPct val="100000"/>
                        </a:lnSpc>
                        <a:spcBef>
                          <a:spcPts val="0"/>
                        </a:spcBef>
                        <a:spcAft>
                          <a:spcPts val="0"/>
                        </a:spcAft>
                        <a:buClr>
                          <a:srgbClr val="000000"/>
                        </a:buClr>
                        <a:buSzPct val="25000"/>
                        <a:buFont typeface="Arial"/>
                        <a:buNone/>
                      </a:pPr>
                      <a:endParaRPr sz="1400" u="none" strike="noStrike" cap="none" dirty="0">
                        <a:solidFill>
                          <a:srgbClr val="595959"/>
                        </a:solidFill>
                        <a:latin typeface="Arial" panose="020B0604020202020204" pitchFamily="34" charset="0"/>
                        <a:ea typeface="Lucida Sans"/>
                        <a:cs typeface="Arial" panose="020B0604020202020204" pitchFamily="34" charset="0"/>
                        <a:sym typeface="Lucida Sans"/>
                      </a:endParaRPr>
                    </a:p>
                    <a:p>
                      <a:pPr marL="0" marR="0" lvl="0" indent="0" algn="ctr" rtl="0">
                        <a:lnSpc>
                          <a:spcPct val="100000"/>
                        </a:lnSpc>
                        <a:spcBef>
                          <a:spcPts val="0"/>
                        </a:spcBef>
                        <a:spcAft>
                          <a:spcPts val="0"/>
                        </a:spcAft>
                        <a:buClr>
                          <a:schemeClr val="hlink"/>
                        </a:buClr>
                        <a:buSzPct val="25000"/>
                        <a:buFont typeface="Lucida Sans"/>
                        <a:buNone/>
                      </a:pPr>
                      <a:r>
                        <a:rPr lang="en-US" sz="14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8"/>
                        </a:rPr>
                        <a:t>Mathematical Mindsets</a:t>
                      </a:r>
                    </a:p>
                  </a:txBody>
                  <a:tcPr marL="91425" marR="91425" marT="91425" marB="91425"/>
                </a:tc>
              </a:tr>
              <a:tr h="381000">
                <a:tc>
                  <a:txBody>
                    <a:bodyPr/>
                    <a:lstStyle/>
                    <a:p>
                      <a:pPr marL="0" marR="0" lvl="0" indent="0" algn="l" rtl="0">
                        <a:lnSpc>
                          <a:spcPct val="100000"/>
                        </a:lnSpc>
                        <a:spcBef>
                          <a:spcPts val="0"/>
                        </a:spcBef>
                        <a:spcAft>
                          <a:spcPts val="0"/>
                        </a:spcAft>
                        <a:buClr>
                          <a:srgbClr val="595959"/>
                        </a:buClr>
                        <a:buSzPct val="25000"/>
                        <a:buFont typeface="Lucida Sans"/>
                        <a:buNone/>
                      </a:pPr>
                      <a:r>
                        <a:rPr lang="en-US" sz="1400" u="none" strike="noStrike" cap="none" dirty="0">
                          <a:solidFill>
                            <a:srgbClr val="595959"/>
                          </a:solidFill>
                          <a:latin typeface="Arial" panose="020B0604020202020204" pitchFamily="34" charset="0"/>
                          <a:ea typeface="Lucida Sans"/>
                          <a:cs typeface="Arial" panose="020B0604020202020204" pitchFamily="34" charset="0"/>
                          <a:sym typeface="Lucida Sans"/>
                        </a:rPr>
                        <a:t>Provide feedback and create the expectation that students revise their work.</a:t>
                      </a:r>
                    </a:p>
                  </a:txBody>
                  <a:tcPr marL="91425" marR="91425" marT="91425" marB="91425"/>
                </a:tc>
                <a:tc>
                  <a:txBody>
                    <a:bodyPr/>
                    <a:lstStyle/>
                    <a:p>
                      <a:pPr marL="0" marR="0" lvl="0" indent="0" algn="ctr" rtl="0">
                        <a:lnSpc>
                          <a:spcPct val="100000"/>
                        </a:lnSpc>
                        <a:spcBef>
                          <a:spcPts val="0"/>
                        </a:spcBef>
                        <a:spcAft>
                          <a:spcPts val="0"/>
                        </a:spcAft>
                        <a:buClr>
                          <a:schemeClr val="hlink"/>
                        </a:buClr>
                        <a:buSzPct val="25000"/>
                        <a:buFont typeface="Lucida Sans"/>
                        <a:buNone/>
                      </a:pPr>
                      <a:r>
                        <a:rPr lang="en-US" sz="140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9"/>
                        </a:rPr>
                        <a:t>Rough Draft Talk in Math</a:t>
                      </a:r>
                    </a:p>
                  </a:txBody>
                  <a:tcPr marL="91425" marR="91425" marT="91425" marB="9142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216575" y="2829675"/>
            <a:ext cx="8620500" cy="2675399"/>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Special Guest Core Advocate:</a:t>
            </a:r>
          </a:p>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Melissa Higgins</a:t>
            </a:r>
          </a:p>
          <a:p>
            <a:pPr marL="0" marR="0" lvl="0" indent="0" algn="l" rtl="0">
              <a:lnSpc>
                <a:spcPct val="100000"/>
              </a:lnSpc>
              <a:spcBef>
                <a:spcPts val="0"/>
              </a:spcBef>
              <a:spcAft>
                <a:spcPts val="0"/>
              </a:spcAft>
              <a:buClr>
                <a:schemeClr val="lt1"/>
              </a:buClr>
              <a:buSzPct val="25000"/>
              <a:buFont typeface="Allerta"/>
              <a:buNone/>
            </a:pPr>
            <a:r>
              <a:rPr lang="en-US" sz="2800" b="0" i="1" u="none" strike="noStrike" cap="none" dirty="0">
                <a:solidFill>
                  <a:schemeClr val="lt1"/>
                </a:solidFill>
                <a:ea typeface="Lucida Sans"/>
                <a:sym typeface="Lucida Sans"/>
              </a:rPr>
              <a:t>7th Grade Math Teacher</a:t>
            </a:r>
          </a:p>
          <a:p>
            <a:pPr marL="0" marR="0" lvl="0" indent="0" algn="l" rtl="0">
              <a:lnSpc>
                <a:spcPct val="100000"/>
              </a:lnSpc>
              <a:spcBef>
                <a:spcPts val="0"/>
              </a:spcBef>
              <a:spcAft>
                <a:spcPts val="0"/>
              </a:spcAft>
              <a:buClr>
                <a:schemeClr val="lt1"/>
              </a:buClr>
              <a:buSzPct val="25000"/>
              <a:buFont typeface="Allerta"/>
              <a:buNone/>
            </a:pPr>
            <a:r>
              <a:rPr lang="en-US" sz="2800" b="0" i="1" u="none" strike="noStrike" cap="none" dirty="0">
                <a:solidFill>
                  <a:schemeClr val="lt1"/>
                </a:solidFill>
                <a:ea typeface="Lucida Sans"/>
                <a:sym typeface="Lucida Sans"/>
              </a:rPr>
              <a:t>Murphy Creek P-8, Aurora, CO</a:t>
            </a:r>
          </a:p>
          <a:p>
            <a:pPr marL="0" marR="0" lvl="0" indent="0" algn="l" rtl="0">
              <a:lnSpc>
                <a:spcPct val="100000"/>
              </a:lnSpc>
              <a:spcBef>
                <a:spcPts val="0"/>
              </a:spcBef>
              <a:spcAft>
                <a:spcPts val="0"/>
              </a:spcAft>
              <a:buClr>
                <a:schemeClr val="lt1"/>
              </a:buClr>
              <a:buSzPct val="25000"/>
              <a:buFont typeface="Allerta"/>
              <a:buNone/>
            </a:pPr>
            <a:endParaRPr sz="2800" b="0" i="0" u="none" strike="noStrike" cap="none" dirty="0">
              <a:solidFill>
                <a:schemeClr val="lt1"/>
              </a:solidFill>
              <a:ea typeface="Lucida Sans"/>
              <a:sym typeface="Lucida Sans"/>
            </a:endParaRPr>
          </a:p>
          <a:p>
            <a:pPr marL="0" marR="0" lvl="0" indent="0" algn="l" rtl="0">
              <a:lnSpc>
                <a:spcPct val="100000"/>
              </a:lnSpc>
              <a:spcBef>
                <a:spcPts val="0"/>
              </a:spcBef>
              <a:spcAft>
                <a:spcPts val="0"/>
              </a:spcAft>
              <a:buClr>
                <a:schemeClr val="lt1"/>
              </a:buClr>
              <a:buSzPct val="25000"/>
              <a:buFont typeface="Allerta"/>
              <a:buNone/>
            </a:pPr>
            <a:endParaRPr sz="2800" b="0" i="0" u="none" strike="noStrike" cap="none" dirty="0">
              <a:solidFill>
                <a:schemeClr val="lt1"/>
              </a:solidFill>
              <a:ea typeface="Lucida Sans"/>
              <a:sym typeface="Lucida Sans"/>
            </a:endParaRPr>
          </a:p>
        </p:txBody>
      </p:sp>
      <p:sp>
        <p:nvSpPr>
          <p:cNvPr id="422" name="Shape 422"/>
          <p:cNvSpPr txBox="1"/>
          <p:nvPr/>
        </p:nvSpPr>
        <p:spPr>
          <a:xfrm>
            <a:off x="5830775" y="2956100"/>
            <a:ext cx="2428200" cy="19131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rgbClr val="FFFFFF"/>
              </a:solidFill>
              <a:latin typeface="Arial" panose="020B0604020202020204" pitchFamily="34" charset="0"/>
              <a:ea typeface="Lucida Sans"/>
              <a:cs typeface="Arial" panose="020B0604020202020204" pitchFamily="34" charset="0"/>
              <a:sym typeface="Lucida Sans"/>
            </a:endParaRPr>
          </a:p>
        </p:txBody>
      </p:sp>
      <p:pic>
        <p:nvPicPr>
          <p:cNvPr id="423" name="Shape 423"/>
          <p:cNvPicPr preferRelativeResize="0"/>
          <p:nvPr/>
        </p:nvPicPr>
        <p:blipFill rotWithShape="1">
          <a:blip r:embed="rId3">
            <a:alphaModFix/>
          </a:blip>
          <a:srcRect/>
          <a:stretch/>
        </p:blipFill>
        <p:spPr>
          <a:xfrm>
            <a:off x="6173000" y="2651350"/>
            <a:ext cx="2085975" cy="19907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595959"/>
              </a:buClr>
              <a:buSzPct val="25000"/>
              <a:buFont typeface="Allerta"/>
              <a:buNone/>
            </a:pPr>
            <a:r>
              <a:rPr lang="en-US" sz="2400" b="1" i="1" u="none" strike="noStrike" cap="none" dirty="0">
                <a:solidFill>
                  <a:srgbClr val="595959"/>
                </a:solidFill>
                <a:ea typeface="Lucida Sans"/>
                <a:sym typeface="Lucida Sans"/>
              </a:rPr>
              <a:t>Belief that ALL students can access the learning</a:t>
            </a:r>
          </a:p>
        </p:txBody>
      </p:sp>
      <p:sp>
        <p:nvSpPr>
          <p:cNvPr id="430" name="Shape 430"/>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1" i="0" u="none" strike="noStrike" cap="none" dirty="0">
                <a:solidFill>
                  <a:srgbClr val="595959"/>
                </a:solidFill>
                <a:ea typeface="Lucida Sans"/>
                <a:sym typeface="Lucida Sans"/>
              </a:rPr>
              <a:t>Teacher’s actions demonstrate belief that “ALL” students can</a:t>
            </a:r>
          </a:p>
          <a:p>
            <a:pPr marL="457200" marR="0" lvl="0" indent="-228600" algn="l" rtl="0">
              <a:lnSpc>
                <a:spcPct val="100000"/>
              </a:lnSpc>
              <a:spcBef>
                <a:spcPts val="0"/>
              </a:spcBef>
              <a:spcAft>
                <a:spcPts val="0"/>
              </a:spcAft>
              <a:buClr>
                <a:srgbClr val="595959"/>
              </a:buClr>
              <a:buSzPct val="100000"/>
              <a:buFont typeface="Arial"/>
              <a:buChar char="•"/>
            </a:pPr>
            <a:r>
              <a:rPr lang="en-US" sz="2200" b="1" i="0" u="none" strike="noStrike" cap="none" dirty="0">
                <a:solidFill>
                  <a:srgbClr val="595959"/>
                </a:solidFill>
                <a:ea typeface="Lucida Sans"/>
                <a:sym typeface="Lucida Sans"/>
              </a:rPr>
              <a:t>Teachers identify students’ strengths and use those to set next steps</a:t>
            </a:r>
          </a:p>
          <a:p>
            <a:pPr marL="457200" marR="0" lvl="0" indent="-228600" algn="l" rtl="0">
              <a:lnSpc>
                <a:spcPct val="100000"/>
              </a:lnSpc>
              <a:spcBef>
                <a:spcPts val="0"/>
              </a:spcBef>
              <a:spcAft>
                <a:spcPts val="0"/>
              </a:spcAft>
              <a:buClr>
                <a:srgbClr val="595959"/>
              </a:buClr>
              <a:buSzPct val="100000"/>
              <a:buFont typeface="Arial"/>
              <a:buChar char="•"/>
            </a:pPr>
            <a:r>
              <a:rPr lang="en-US" sz="2200" b="1" i="0" u="none" strike="noStrike" cap="none" dirty="0">
                <a:solidFill>
                  <a:srgbClr val="595959"/>
                </a:solidFill>
                <a:ea typeface="Lucida Sans"/>
                <a:sym typeface="Lucida Sans"/>
              </a:rPr>
              <a:t>Teachers use content that supports students’ strengths</a:t>
            </a:r>
          </a:p>
        </p:txBody>
      </p:sp>
      <p:pic>
        <p:nvPicPr>
          <p:cNvPr id="431" name="Shape 431" descr="Beliefs.jpg"/>
          <p:cNvPicPr preferRelativeResize="0"/>
          <p:nvPr/>
        </p:nvPicPr>
        <p:blipFill rotWithShape="1">
          <a:blip r:embed="rId3">
            <a:alphaModFix/>
          </a:blip>
          <a:srcRect/>
          <a:stretch/>
        </p:blipFill>
        <p:spPr>
          <a:xfrm>
            <a:off x="1821786" y="3785325"/>
            <a:ext cx="5500426" cy="2000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1" u="none" strike="noStrike" cap="none" dirty="0">
                <a:solidFill>
                  <a:srgbClr val="595959"/>
                </a:solidFill>
                <a:ea typeface="Lucida Sans"/>
                <a:sym typeface="Lucida Sans"/>
              </a:rPr>
              <a:t>Leading by Example:  Risk taking by letting go of control of the learning</a:t>
            </a:r>
          </a:p>
        </p:txBody>
      </p:sp>
      <p:sp>
        <p:nvSpPr>
          <p:cNvPr id="438" name="Shape 438"/>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95959"/>
              </a:buClr>
              <a:buSzPct val="25000"/>
              <a:buFont typeface="Arial"/>
              <a:buNone/>
            </a:pPr>
            <a:endParaRPr sz="2200" b="1" i="0" u="none" strike="noStrike" cap="none" dirty="0">
              <a:solidFill>
                <a:srgbClr val="595959"/>
              </a:solidFill>
              <a:ea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1" i="0" u="none" strike="noStrike" cap="none" dirty="0">
              <a:solidFill>
                <a:srgbClr val="595959"/>
              </a:solidFill>
              <a:ea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1" i="0" u="none" strike="noStrike" cap="none" dirty="0">
              <a:solidFill>
                <a:srgbClr val="595959"/>
              </a:solidFill>
              <a:ea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1" i="0" u="none" strike="noStrike" cap="none" dirty="0">
              <a:solidFill>
                <a:srgbClr val="595959"/>
              </a:solidFill>
              <a:ea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1" i="0" u="none" strike="noStrike" cap="none" dirty="0">
              <a:solidFill>
                <a:srgbClr val="595959"/>
              </a:solidFill>
              <a:ea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1" i="0" u="none" strike="noStrike" cap="none" dirty="0">
              <a:solidFill>
                <a:srgbClr val="595959"/>
              </a:solidFill>
              <a:ea typeface="Lucida Sans"/>
              <a:sym typeface="Lucida Sans"/>
            </a:endParaRPr>
          </a:p>
          <a:p>
            <a:pPr marL="457200" marR="0" lvl="0" indent="-228600" algn="l" rtl="0">
              <a:lnSpc>
                <a:spcPct val="100000"/>
              </a:lnSpc>
              <a:spcBef>
                <a:spcPts val="0"/>
              </a:spcBef>
              <a:spcAft>
                <a:spcPts val="0"/>
              </a:spcAft>
              <a:buClr>
                <a:srgbClr val="595959"/>
              </a:buClr>
              <a:buSzPct val="100000"/>
              <a:buFont typeface="Arial"/>
              <a:buChar char="•"/>
            </a:pPr>
            <a:r>
              <a:rPr lang="en-US" sz="2200" b="1" i="0" u="none" strike="noStrike" cap="none" dirty="0">
                <a:solidFill>
                  <a:srgbClr val="595959"/>
                </a:solidFill>
                <a:ea typeface="Lucida Sans"/>
                <a:sym typeface="Lucida Sans"/>
              </a:rPr>
              <a:t>Teachers have to model risk taking to support students taking risks</a:t>
            </a:r>
          </a:p>
          <a:p>
            <a:pPr marL="457200" marR="0" lvl="0" indent="-228600" algn="l" rtl="0">
              <a:lnSpc>
                <a:spcPct val="100000"/>
              </a:lnSpc>
              <a:spcBef>
                <a:spcPts val="0"/>
              </a:spcBef>
              <a:spcAft>
                <a:spcPts val="0"/>
              </a:spcAft>
              <a:buClr>
                <a:srgbClr val="595959"/>
              </a:buClr>
              <a:buSzPct val="100000"/>
              <a:buFont typeface="Arial"/>
              <a:buChar char="•"/>
            </a:pPr>
            <a:r>
              <a:rPr lang="en-US" sz="2200" b="1" i="0" u="none" strike="noStrike" cap="none" dirty="0">
                <a:solidFill>
                  <a:srgbClr val="595959"/>
                </a:solidFill>
                <a:ea typeface="Lucida Sans"/>
                <a:sym typeface="Lucida Sans"/>
              </a:rPr>
              <a:t>Teachers have to allow students to own the learning in order to encourage risk taking</a:t>
            </a:r>
          </a:p>
          <a:p>
            <a:pPr marL="457200" marR="0" lvl="0" indent="-228600" algn="l" rtl="0">
              <a:lnSpc>
                <a:spcPct val="100000"/>
              </a:lnSpc>
              <a:spcBef>
                <a:spcPts val="0"/>
              </a:spcBef>
              <a:spcAft>
                <a:spcPts val="0"/>
              </a:spcAft>
              <a:buClr>
                <a:srgbClr val="595959"/>
              </a:buClr>
              <a:buSzPct val="100000"/>
              <a:buFont typeface="Arial"/>
              <a:buChar char="•"/>
            </a:pPr>
            <a:r>
              <a:rPr lang="en-US" sz="2200" b="1" i="0" u="none" strike="noStrike" cap="none" dirty="0">
                <a:solidFill>
                  <a:srgbClr val="595959"/>
                </a:solidFill>
                <a:ea typeface="Lucida Sans"/>
                <a:sym typeface="Lucida Sans"/>
              </a:rPr>
              <a:t>Teachers have to be comfortable with the unknown</a:t>
            </a:r>
          </a:p>
        </p:txBody>
      </p:sp>
      <p:pic>
        <p:nvPicPr>
          <p:cNvPr id="439" name="Shape 439" descr="3be4cd6.jpg"/>
          <p:cNvPicPr preferRelativeResize="0"/>
          <p:nvPr/>
        </p:nvPicPr>
        <p:blipFill rotWithShape="1">
          <a:blip r:embed="rId3">
            <a:alphaModFix/>
          </a:blip>
          <a:srcRect/>
          <a:stretch/>
        </p:blipFill>
        <p:spPr>
          <a:xfrm>
            <a:off x="2667000" y="1242787"/>
            <a:ext cx="3809999" cy="2619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595959"/>
              </a:buClr>
              <a:buSzPct val="25000"/>
              <a:buFont typeface="Allerta"/>
              <a:buNone/>
            </a:pPr>
            <a:r>
              <a:rPr lang="en-US" sz="2400" b="1" i="1" u="none" strike="noStrike" cap="none" dirty="0">
                <a:solidFill>
                  <a:srgbClr val="595959"/>
                </a:solidFill>
                <a:ea typeface="Lucida Sans"/>
                <a:sym typeface="Lucida Sans"/>
              </a:rPr>
              <a:t>Balancing time needed to understand and still cover the content</a:t>
            </a:r>
          </a:p>
        </p:txBody>
      </p:sp>
      <p:sp>
        <p:nvSpPr>
          <p:cNvPr id="446" name="Shape 446"/>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1" i="0" u="none" strike="noStrike" cap="none" dirty="0">
                <a:solidFill>
                  <a:srgbClr val="595959"/>
                </a:solidFill>
                <a:ea typeface="Lucida Sans"/>
                <a:sym typeface="Lucida Sans"/>
              </a:rPr>
              <a:t>Moving slower to allow</a:t>
            </a:r>
          </a:p>
          <a:p>
            <a:pPr marL="0" marR="0" lvl="0" indent="0" algn="l" rtl="0">
              <a:lnSpc>
                <a:spcPct val="100000"/>
              </a:lnSpc>
              <a:spcBef>
                <a:spcPts val="0"/>
              </a:spcBef>
              <a:spcAft>
                <a:spcPts val="0"/>
              </a:spcAft>
              <a:buClr>
                <a:srgbClr val="595959"/>
              </a:buClr>
              <a:buSzPct val="25000"/>
              <a:buFont typeface="Arial"/>
              <a:buNone/>
            </a:pPr>
            <a:r>
              <a:rPr lang="en-US" sz="2200" b="1" i="0" u="none" strike="noStrike" cap="none" dirty="0">
                <a:solidFill>
                  <a:srgbClr val="595959"/>
                </a:solidFill>
                <a:ea typeface="Lucida Sans"/>
                <a:sym typeface="Lucida Sans"/>
              </a:rPr>
              <a:t>for conceptual understanding</a:t>
            </a:r>
          </a:p>
          <a:p>
            <a:pPr marL="0" marR="0" lvl="0" indent="0" algn="l" rtl="0">
              <a:lnSpc>
                <a:spcPct val="100000"/>
              </a:lnSpc>
              <a:spcBef>
                <a:spcPts val="0"/>
              </a:spcBef>
              <a:spcAft>
                <a:spcPts val="0"/>
              </a:spcAft>
              <a:buClr>
                <a:srgbClr val="595959"/>
              </a:buClr>
              <a:buSzPct val="25000"/>
              <a:buFont typeface="Arial"/>
              <a:buNone/>
            </a:pPr>
            <a:r>
              <a:rPr lang="en-US" sz="2200" b="1" i="0" u="none" strike="noStrike" cap="none" dirty="0">
                <a:solidFill>
                  <a:srgbClr val="595959"/>
                </a:solidFill>
                <a:ea typeface="Lucida Sans"/>
                <a:sym typeface="Lucida Sans"/>
              </a:rPr>
              <a:t>leads to speed with </a:t>
            </a:r>
          </a:p>
          <a:p>
            <a:pPr marL="0" marR="0" lvl="0" indent="0" algn="l" rtl="0">
              <a:lnSpc>
                <a:spcPct val="100000"/>
              </a:lnSpc>
              <a:spcBef>
                <a:spcPts val="0"/>
              </a:spcBef>
              <a:spcAft>
                <a:spcPts val="0"/>
              </a:spcAft>
              <a:buClr>
                <a:srgbClr val="595959"/>
              </a:buClr>
              <a:buSzPct val="25000"/>
              <a:buFont typeface="Arial"/>
              <a:buNone/>
            </a:pPr>
            <a:r>
              <a:rPr lang="en-US" sz="2200" b="1" i="0" u="none" strike="noStrike" cap="none" dirty="0">
                <a:solidFill>
                  <a:srgbClr val="595959"/>
                </a:solidFill>
                <a:ea typeface="Lucida Sans"/>
                <a:sym typeface="Lucida Sans"/>
              </a:rPr>
              <a:t>procedural skill and fluency</a:t>
            </a:r>
          </a:p>
          <a:p>
            <a:pPr marL="457200" marR="0" lvl="0" indent="-228600" algn="l" rtl="0">
              <a:lnSpc>
                <a:spcPct val="100000"/>
              </a:lnSpc>
              <a:spcBef>
                <a:spcPts val="0"/>
              </a:spcBef>
              <a:spcAft>
                <a:spcPts val="0"/>
              </a:spcAft>
              <a:buClr>
                <a:srgbClr val="595959"/>
              </a:buClr>
              <a:buSzPct val="100000"/>
              <a:buFont typeface="Arial"/>
              <a:buChar char="•"/>
            </a:pPr>
            <a:r>
              <a:rPr lang="en-US" sz="2200" b="1" i="0" u="none" strike="noStrike" cap="none" dirty="0">
                <a:solidFill>
                  <a:srgbClr val="595959"/>
                </a:solidFill>
                <a:ea typeface="Lucida Sans"/>
                <a:sym typeface="Lucida Sans"/>
              </a:rPr>
              <a:t>Quality versus Quantity</a:t>
            </a:r>
          </a:p>
          <a:p>
            <a:pPr marL="457200" marR="0" lvl="0" indent="-228600" algn="l" rtl="0">
              <a:lnSpc>
                <a:spcPct val="100000"/>
              </a:lnSpc>
              <a:spcBef>
                <a:spcPts val="0"/>
              </a:spcBef>
              <a:spcAft>
                <a:spcPts val="0"/>
              </a:spcAft>
              <a:buClr>
                <a:srgbClr val="595959"/>
              </a:buClr>
              <a:buSzPct val="100000"/>
              <a:buFont typeface="Arial"/>
              <a:buChar char="•"/>
            </a:pPr>
            <a:r>
              <a:rPr lang="en-US" sz="2200" b="1" i="0" u="none" strike="noStrike" cap="none" dirty="0">
                <a:solidFill>
                  <a:srgbClr val="595959"/>
                </a:solidFill>
                <a:ea typeface="Lucida Sans"/>
                <a:sym typeface="Lucida Sans"/>
              </a:rPr>
              <a:t>Depth of Knowledge vs.</a:t>
            </a:r>
          </a:p>
          <a:p>
            <a:pPr marL="0" marR="0" lvl="0" indent="0" algn="l" rtl="0">
              <a:lnSpc>
                <a:spcPct val="100000"/>
              </a:lnSpc>
              <a:spcBef>
                <a:spcPts val="0"/>
              </a:spcBef>
              <a:spcAft>
                <a:spcPts val="0"/>
              </a:spcAft>
              <a:buClr>
                <a:srgbClr val="595959"/>
              </a:buClr>
              <a:buSzPct val="25000"/>
              <a:buFont typeface="Arial"/>
              <a:buNone/>
            </a:pPr>
            <a:r>
              <a:rPr lang="en-US" sz="2200" b="1" i="0" u="none" strike="noStrike" cap="none" dirty="0">
                <a:solidFill>
                  <a:srgbClr val="595959"/>
                </a:solidFill>
                <a:ea typeface="Lucida Sans"/>
                <a:sym typeface="Lucida Sans"/>
              </a:rPr>
              <a:t>covering year at a glance/pacing</a:t>
            </a:r>
          </a:p>
          <a:p>
            <a:pPr marL="0" marR="0" lvl="0" indent="0" algn="l" rtl="0">
              <a:lnSpc>
                <a:spcPct val="100000"/>
              </a:lnSpc>
              <a:spcBef>
                <a:spcPts val="0"/>
              </a:spcBef>
              <a:spcAft>
                <a:spcPts val="0"/>
              </a:spcAft>
              <a:buClr>
                <a:srgbClr val="595959"/>
              </a:buClr>
              <a:buSzPct val="25000"/>
              <a:buFont typeface="Arial"/>
              <a:buNone/>
            </a:pPr>
            <a:r>
              <a:rPr lang="en-US" sz="2200" b="1" i="0" u="none" strike="noStrike" cap="none" dirty="0">
                <a:solidFill>
                  <a:srgbClr val="595959"/>
                </a:solidFill>
                <a:ea typeface="Lucida Sans"/>
                <a:sym typeface="Lucida Sans"/>
              </a:rPr>
              <a:t>guide</a:t>
            </a:r>
          </a:p>
        </p:txBody>
      </p:sp>
      <p:pic>
        <p:nvPicPr>
          <p:cNvPr id="447" name="Shape 447" descr="time.jpg"/>
          <p:cNvPicPr preferRelativeResize="0"/>
          <p:nvPr/>
        </p:nvPicPr>
        <p:blipFill rotWithShape="1">
          <a:blip r:embed="rId3">
            <a:alphaModFix/>
          </a:blip>
          <a:srcRect/>
          <a:stretch/>
        </p:blipFill>
        <p:spPr>
          <a:xfrm>
            <a:off x="4940498" y="4347748"/>
            <a:ext cx="3781700" cy="240839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216575" y="2829675"/>
            <a:ext cx="8620500" cy="2675399"/>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Special Guest Core Advocate:</a:t>
            </a:r>
          </a:p>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Jaimee Massie</a:t>
            </a:r>
          </a:p>
          <a:p>
            <a:pPr marL="0" marR="0" lvl="0" indent="0" algn="l" rtl="0">
              <a:lnSpc>
                <a:spcPct val="100000"/>
              </a:lnSpc>
              <a:spcBef>
                <a:spcPts val="0"/>
              </a:spcBef>
              <a:spcAft>
                <a:spcPts val="0"/>
              </a:spcAft>
              <a:buClr>
                <a:schemeClr val="lt1"/>
              </a:buClr>
              <a:buSzPct val="25000"/>
              <a:buFont typeface="Allerta"/>
              <a:buNone/>
            </a:pPr>
            <a:r>
              <a:rPr lang="en-US" sz="2800" b="0" i="1" u="none" strike="noStrike" cap="none" dirty="0">
                <a:solidFill>
                  <a:schemeClr val="lt1"/>
                </a:solidFill>
                <a:ea typeface="Lucida Sans"/>
                <a:sym typeface="Lucida Sans"/>
              </a:rPr>
              <a:t>Elementary Math TOSA</a:t>
            </a:r>
          </a:p>
          <a:p>
            <a:pPr marL="0" marR="0" lvl="0" indent="0" algn="l" rtl="0">
              <a:lnSpc>
                <a:spcPct val="100000"/>
              </a:lnSpc>
              <a:spcBef>
                <a:spcPts val="0"/>
              </a:spcBef>
              <a:spcAft>
                <a:spcPts val="0"/>
              </a:spcAft>
              <a:buClr>
                <a:schemeClr val="lt1"/>
              </a:buClr>
              <a:buSzPct val="25000"/>
              <a:buFont typeface="Allerta"/>
              <a:buNone/>
            </a:pPr>
            <a:r>
              <a:rPr lang="en-US" sz="2800" b="0" i="1" u="none" strike="noStrike" cap="none" dirty="0">
                <a:solidFill>
                  <a:schemeClr val="lt1"/>
                </a:solidFill>
                <a:ea typeface="Lucida Sans"/>
                <a:sym typeface="Lucida Sans"/>
              </a:rPr>
              <a:t>Eugene 4J SD, Eugene, Oregon</a:t>
            </a:r>
          </a:p>
          <a:p>
            <a:pPr marL="0" marR="0" lvl="0" indent="0" algn="l" rtl="0">
              <a:lnSpc>
                <a:spcPct val="100000"/>
              </a:lnSpc>
              <a:spcBef>
                <a:spcPts val="0"/>
              </a:spcBef>
              <a:spcAft>
                <a:spcPts val="0"/>
              </a:spcAft>
              <a:buClr>
                <a:schemeClr val="lt1"/>
              </a:buClr>
              <a:buSzPct val="25000"/>
              <a:buFont typeface="Allerta"/>
              <a:buNone/>
            </a:pPr>
            <a:endParaRPr sz="2800" b="0" i="0" u="none" strike="noStrike" cap="none" dirty="0">
              <a:solidFill>
                <a:schemeClr val="lt1"/>
              </a:solidFill>
              <a:ea typeface="Lucida Sans"/>
              <a:sym typeface="Lucida Sans"/>
            </a:endParaRPr>
          </a:p>
          <a:p>
            <a:pPr marL="0" marR="0" lvl="0" indent="0" algn="l" rtl="0">
              <a:lnSpc>
                <a:spcPct val="100000"/>
              </a:lnSpc>
              <a:spcBef>
                <a:spcPts val="0"/>
              </a:spcBef>
              <a:spcAft>
                <a:spcPts val="0"/>
              </a:spcAft>
              <a:buClr>
                <a:schemeClr val="lt1"/>
              </a:buClr>
              <a:buSzPct val="25000"/>
              <a:buFont typeface="Allerta"/>
              <a:buNone/>
            </a:pPr>
            <a:endParaRPr sz="2800" b="0" i="0" u="none" strike="noStrike" cap="none" dirty="0">
              <a:solidFill>
                <a:schemeClr val="lt1"/>
              </a:solidFill>
              <a:ea typeface="Lucida Sans"/>
              <a:sym typeface="Lucida Sans"/>
            </a:endParaRPr>
          </a:p>
        </p:txBody>
      </p:sp>
      <p:sp>
        <p:nvSpPr>
          <p:cNvPr id="454" name="Shape 454"/>
          <p:cNvSpPr txBox="1"/>
          <p:nvPr/>
        </p:nvSpPr>
        <p:spPr>
          <a:xfrm>
            <a:off x="5830775" y="2956100"/>
            <a:ext cx="2428200" cy="19131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rgbClr val="FFFFFF"/>
              </a:solidFill>
              <a:latin typeface="Arial" panose="020B0604020202020204" pitchFamily="34" charset="0"/>
              <a:ea typeface="Lucida Sans"/>
              <a:cs typeface="Arial" panose="020B0604020202020204" pitchFamily="34" charset="0"/>
              <a:sym typeface="Lucida Sans"/>
            </a:endParaRPr>
          </a:p>
        </p:txBody>
      </p:sp>
      <p:pic>
        <p:nvPicPr>
          <p:cNvPr id="455" name="Shape 455" descr="IMG_3668 (2).jpg"/>
          <p:cNvPicPr preferRelativeResize="0"/>
          <p:nvPr/>
        </p:nvPicPr>
        <p:blipFill rotWithShape="1">
          <a:blip r:embed="rId3">
            <a:alphaModFix/>
          </a:blip>
          <a:srcRect/>
          <a:stretch/>
        </p:blipFill>
        <p:spPr>
          <a:xfrm>
            <a:off x="6382800" y="2650211"/>
            <a:ext cx="1719765" cy="2524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1" u="none" strike="noStrike" cap="none" dirty="0">
                <a:solidFill>
                  <a:srgbClr val="595959"/>
                </a:solidFill>
                <a:ea typeface="Lucida Sans"/>
                <a:sym typeface="Lucida Sans"/>
              </a:rPr>
              <a:t>Safe Risk-taking to Build an Intentional Math Community</a:t>
            </a:r>
          </a:p>
        </p:txBody>
      </p:sp>
      <p:sp>
        <p:nvSpPr>
          <p:cNvPr id="462" name="Shape 462"/>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Form relationships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Play games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Set up routines</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dirty="0">
              <a:solidFill>
                <a:srgbClr val="595959"/>
              </a:solidFill>
              <a:ea typeface="Lucida Sans"/>
              <a:sym typeface="Lucida Sans"/>
            </a:endParaRPr>
          </a:p>
        </p:txBody>
      </p:sp>
      <p:pic>
        <p:nvPicPr>
          <p:cNvPr id="463" name="Shape 463">
            <a:hlinkClick r:id="rId3"/>
          </p:cNvPr>
          <p:cNvPicPr preferRelativeResize="0"/>
          <p:nvPr/>
        </p:nvPicPr>
        <p:blipFill rotWithShape="1">
          <a:blip r:embed="rId4">
            <a:alphaModFix/>
          </a:blip>
          <a:srcRect/>
          <a:stretch/>
        </p:blipFill>
        <p:spPr>
          <a:xfrm>
            <a:off x="4794330" y="1746330"/>
            <a:ext cx="3734550" cy="2485175"/>
          </a:xfrm>
          <a:prstGeom prst="rect">
            <a:avLst/>
          </a:prstGeom>
          <a:noFill/>
          <a:ln>
            <a:noFill/>
          </a:ln>
        </p:spPr>
      </p:pic>
      <p:sp>
        <p:nvSpPr>
          <p:cNvPr id="464" name="Shape 464"/>
          <p:cNvSpPr txBox="1"/>
          <p:nvPr/>
        </p:nvSpPr>
        <p:spPr>
          <a:xfrm>
            <a:off x="5420775" y="4357900"/>
            <a:ext cx="2555100" cy="401399"/>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Lucida Sans"/>
              <a:buNone/>
            </a:pPr>
            <a:r>
              <a:rPr lang="en-US" sz="1800" b="0" i="0" u="none" strike="noStrike" cap="none" dirty="0">
                <a:solidFill>
                  <a:srgbClr val="666666"/>
                </a:solidFill>
                <a:latin typeface="Arial" panose="020B0604020202020204" pitchFamily="34" charset="0"/>
                <a:ea typeface="Lucida Sans"/>
                <a:cs typeface="Arial" panose="020B0604020202020204" pitchFamily="34" charset="0"/>
                <a:sym typeface="Lucida Sans"/>
              </a:rPr>
              <a:t>Acing </a:t>
            </a:r>
            <a:r>
              <a:rPr lang="en-US" sz="1800" b="0" i="0" u="none" strike="noStrike" cap="none" dirty="0" err="1">
                <a:solidFill>
                  <a:srgbClr val="666666"/>
                </a:solidFill>
                <a:latin typeface="Arial" panose="020B0604020202020204" pitchFamily="34" charset="0"/>
                <a:ea typeface="Lucida Sans"/>
                <a:cs typeface="Arial" panose="020B0604020202020204" pitchFamily="34" charset="0"/>
                <a:sym typeface="Lucida Sans"/>
              </a:rPr>
              <a:t>Maths</a:t>
            </a:r>
            <a:endParaRPr lang="en-US" sz="1800" b="0" i="0" u="none" strike="noStrike" cap="none" dirty="0">
              <a:solidFill>
                <a:srgbClr val="666666"/>
              </a:solidFill>
              <a:latin typeface="Arial" panose="020B0604020202020204" pitchFamily="34" charset="0"/>
              <a:ea typeface="Lucida Sans"/>
              <a:cs typeface="Arial" panose="020B0604020202020204" pitchFamily="34" charset="0"/>
              <a:sym typeface="Lucida Sans"/>
            </a:endParaRPr>
          </a:p>
        </p:txBody>
      </p:sp>
      <p:pic>
        <p:nvPicPr>
          <p:cNvPr id="465" name="Shape 465" descr="Screen Shot 2017-09-06 at 10.58.36 AM.png">
            <a:hlinkClick r:id="rId5"/>
          </p:cNvPr>
          <p:cNvPicPr preferRelativeResize="0"/>
          <p:nvPr/>
        </p:nvPicPr>
        <p:blipFill rotWithShape="1">
          <a:blip r:embed="rId6">
            <a:alphaModFix/>
          </a:blip>
          <a:srcRect/>
          <a:stretch/>
        </p:blipFill>
        <p:spPr>
          <a:xfrm>
            <a:off x="3835294" y="2231299"/>
            <a:ext cx="4998374" cy="38742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64"/>
                                        </p:tgtEl>
                                      </p:cBhvr>
                                    </p:animEffect>
                                    <p:set>
                                      <p:cBhvr>
                                        <p:cTn id="7" dur="1" fill="hold">
                                          <p:stCondLst>
                                            <p:cond delay="1000"/>
                                          </p:stCondLst>
                                        </p:cTn>
                                        <p:tgtEl>
                                          <p:spTgt spid="46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63"/>
                                        </p:tgtEl>
                                      </p:cBhvr>
                                    </p:animEffect>
                                    <p:set>
                                      <p:cBhvr>
                                        <p:cTn id="10" dur="1" fill="hold">
                                          <p:stCondLst>
                                            <p:cond delay="1000"/>
                                          </p:stCondLst>
                                        </p:cTn>
                                        <p:tgtEl>
                                          <p:spTgt spid="46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65"/>
                                        </p:tgtEl>
                                        <p:attrNameLst>
                                          <p:attrName>style.visibility</p:attrName>
                                        </p:attrNameLst>
                                      </p:cBhvr>
                                      <p:to>
                                        <p:strVal val="visible"/>
                                      </p:to>
                                    </p:set>
                                    <p:animEffect transition="in" filter="fade">
                                      <p:cBhvr>
                                        <p:cTn id="13"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1" u="none" strike="noStrike" cap="none" dirty="0">
                <a:solidFill>
                  <a:srgbClr val="595959"/>
                </a:solidFill>
                <a:ea typeface="Lucida Sans"/>
                <a:sym typeface="Lucida Sans"/>
              </a:rPr>
              <a:t>Anticipating &amp; Collecting Student Strategies</a:t>
            </a:r>
          </a:p>
        </p:txBody>
      </p:sp>
      <p:sp>
        <p:nvSpPr>
          <p:cNvPr id="472" name="Shape 472"/>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Worthwhile task</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Do the math</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Sequencing system</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Collect new strategies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Confer with colleagues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Save for later!</a:t>
            </a:r>
          </a:p>
        </p:txBody>
      </p:sp>
      <p:pic>
        <p:nvPicPr>
          <p:cNvPr id="473" name="Shape 473" descr="Screen Shot 2017-09-06 at 10.51.27 AM.png"/>
          <p:cNvPicPr preferRelativeResize="0"/>
          <p:nvPr/>
        </p:nvPicPr>
        <p:blipFill rotWithShape="1">
          <a:blip r:embed="rId3">
            <a:alphaModFix/>
          </a:blip>
          <a:srcRect/>
          <a:stretch/>
        </p:blipFill>
        <p:spPr>
          <a:xfrm>
            <a:off x="4639698" y="1248749"/>
            <a:ext cx="3426923" cy="4848299"/>
          </a:xfrm>
          <a:prstGeom prst="rect">
            <a:avLst/>
          </a:prstGeom>
          <a:noFill/>
          <a:ln>
            <a:noFill/>
          </a:ln>
        </p:spPr>
      </p:pic>
      <p:pic>
        <p:nvPicPr>
          <p:cNvPr id="474" name="Shape 474"/>
          <p:cNvPicPr preferRelativeResize="0"/>
          <p:nvPr/>
        </p:nvPicPr>
        <p:blipFill rotWithShape="1">
          <a:blip r:embed="rId4">
            <a:alphaModFix/>
          </a:blip>
          <a:srcRect/>
          <a:stretch/>
        </p:blipFill>
        <p:spPr>
          <a:xfrm>
            <a:off x="4832450" y="1799975"/>
            <a:ext cx="3041424" cy="200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animEffect transition="in" filter="fade">
                                      <p:cBhvr>
                                        <p:cTn id="7" dur="1000"/>
                                        <p:tgtEl>
                                          <p:spTgt spid="4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73"/>
                                        </p:tgtEl>
                                      </p:cBhvr>
                                    </p:animEffect>
                                    <p:set>
                                      <p:cBhvr>
                                        <p:cTn id="12" dur="1" fill="hold">
                                          <p:stCondLst>
                                            <p:cond delay="1000"/>
                                          </p:stCondLst>
                                        </p:cTn>
                                        <p:tgtEl>
                                          <p:spTgt spid="47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74"/>
                                        </p:tgtEl>
                                        <p:attrNameLst>
                                          <p:attrName>style.visibility</p:attrName>
                                        </p:attrNameLst>
                                      </p:cBhvr>
                                      <p:to>
                                        <p:strVal val="visible"/>
                                      </p:to>
                                    </p:set>
                                    <p:animEffect transition="in" filter="fade">
                                      <p:cBhvr>
                                        <p:cTn id="15" dur="1000"/>
                                        <p:tgtEl>
                                          <p:spTgt spid="4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3"/>
                                        </p:tgtEl>
                                        <p:attrNameLst>
                                          <p:attrName>style.visibility</p:attrName>
                                        </p:attrNameLst>
                                      </p:cBhvr>
                                      <p:to>
                                        <p:strVal val="visible"/>
                                      </p:to>
                                    </p:set>
                                    <p:animEffect transition="in" filter="fade">
                                      <p:cBhvr>
                                        <p:cTn id="20" dur="1000"/>
                                        <p:tgtEl>
                                          <p:spTgt spid="473"/>
                                        </p:tgtEl>
                                      </p:cBhvr>
                                    </p:animEffect>
                                  </p:childTnLst>
                                </p:cTn>
                              </p:par>
                              <p:par>
                                <p:cTn id="21" presetID="10" presetClass="exit" presetSubtype="0" fill="hold" nodeType="withEffect">
                                  <p:stCondLst>
                                    <p:cond delay="0"/>
                                  </p:stCondLst>
                                  <p:childTnLst>
                                    <p:animEffect transition="out" filter="fade">
                                      <p:cBhvr>
                                        <p:cTn id="22" dur="1000"/>
                                        <p:tgtEl>
                                          <p:spTgt spid="474"/>
                                        </p:tgtEl>
                                      </p:cBhvr>
                                    </p:animEffect>
                                    <p:set>
                                      <p:cBhvr>
                                        <p:cTn id="23" dur="1" fill="hold">
                                          <p:stCondLst>
                                            <p:cond delay="1000"/>
                                          </p:stCondLst>
                                        </p:cTn>
                                        <p:tgtEl>
                                          <p:spTgt spid="4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575757"/>
                </a:solidFill>
                <a:ea typeface="Lucida Sans"/>
                <a:sym typeface="Lucida Sans"/>
              </a:rPr>
              <a:t>To learn more about Core Advocates…</a:t>
            </a:r>
          </a:p>
        </p:txBody>
      </p:sp>
      <p:sp>
        <p:nvSpPr>
          <p:cNvPr id="198" name="Shape 198"/>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Lucida Sans"/>
              <a:buChar char="•"/>
            </a:pPr>
            <a:r>
              <a:rPr lang="en-US" sz="2400" b="0" i="0" u="none" strike="noStrike" cap="none" dirty="0">
                <a:solidFill>
                  <a:srgbClr val="575757"/>
                </a:solidFill>
                <a:ea typeface="Lucida Sans"/>
                <a:sym typeface="Lucida Sans"/>
              </a:rPr>
              <a:t>Contact Jennie Beltramini </a:t>
            </a:r>
            <a:r>
              <a:rPr lang="en-US" sz="1800" b="0" i="0" u="none" strike="noStrike" cap="none" dirty="0">
                <a:solidFill>
                  <a:srgbClr val="575757"/>
                </a:solidFill>
                <a:ea typeface="Lucida Sans"/>
                <a:sym typeface="Lucida Sans"/>
              </a:rPr>
              <a:t>(</a:t>
            </a:r>
            <a:r>
              <a:rPr lang="en-US" sz="1800" b="0" i="0" u="sng" strike="noStrike" cap="none" dirty="0">
                <a:solidFill>
                  <a:schemeClr val="hlink"/>
                </a:solidFill>
                <a:ea typeface="Lucida Sans"/>
                <a:sym typeface="Lucida Sans"/>
                <a:hlinkClick r:id="rId3"/>
              </a:rPr>
              <a:t>jbeltramini@studentsachieve.net</a:t>
            </a:r>
            <a:r>
              <a:rPr lang="en-US" sz="1800" b="0" i="0" u="none" strike="noStrike" cap="none" dirty="0">
                <a:solidFill>
                  <a:srgbClr val="575757"/>
                </a:solidFill>
                <a:ea typeface="Lucida Sans"/>
                <a:sym typeface="Lucida Sans"/>
              </a:rPr>
              <a:t> ) </a:t>
            </a:r>
            <a:r>
              <a:rPr lang="en-US" sz="2400" b="0" i="0" u="none" strike="noStrike" cap="none" dirty="0">
                <a:solidFill>
                  <a:srgbClr val="575757"/>
                </a:solidFill>
                <a:ea typeface="Lucida Sans"/>
                <a:sym typeface="Lucida Sans"/>
              </a:rPr>
              <a:t>or Joanie Funderburk </a:t>
            </a:r>
            <a:r>
              <a:rPr lang="en-US" sz="1800" b="0" i="0" u="none" strike="noStrike" cap="none" dirty="0">
                <a:solidFill>
                  <a:srgbClr val="575757"/>
                </a:solidFill>
                <a:ea typeface="Lucida Sans"/>
                <a:sym typeface="Lucida Sans"/>
              </a:rPr>
              <a:t>(</a:t>
            </a:r>
            <a:r>
              <a:rPr lang="en-US" sz="1800" b="0" i="0" u="sng" strike="noStrike" cap="none" dirty="0">
                <a:solidFill>
                  <a:schemeClr val="hlink"/>
                </a:solidFill>
                <a:ea typeface="Lucida Sans"/>
                <a:sym typeface="Lucida Sans"/>
                <a:hlinkClick r:id="rId4"/>
              </a:rPr>
              <a:t>jfunderburk@studentsachieve.net</a:t>
            </a:r>
            <a:r>
              <a:rPr lang="en-US" sz="1800" b="0" i="0" u="none" strike="noStrike" cap="none" dirty="0">
                <a:solidFill>
                  <a:srgbClr val="575757"/>
                </a:solidFill>
                <a:ea typeface="Lucida Sans"/>
                <a:sym typeface="Lucida Sans"/>
              </a:rPr>
              <a:t>)</a:t>
            </a: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dirty="0">
                <a:solidFill>
                  <a:srgbClr val="575757"/>
                </a:solidFill>
                <a:ea typeface="Lucida Sans"/>
                <a:sym typeface="Lucida Sans"/>
              </a:rPr>
              <a:t>Complete this survey to join our database (and mailing lists): </a:t>
            </a:r>
            <a:r>
              <a:rPr lang="en-US" sz="1800" b="0" i="0" u="sng" strike="noStrike" cap="none" dirty="0">
                <a:solidFill>
                  <a:schemeClr val="hlink"/>
                </a:solidFill>
                <a:ea typeface="Lucida Sans"/>
                <a:sym typeface="Lucida Sans"/>
                <a:hlinkClick r:id="rId5"/>
              </a:rPr>
              <a:t>https://achievethecore.org/ca-signup</a:t>
            </a: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dirty="0">
                <a:solidFill>
                  <a:srgbClr val="575757"/>
                </a:solidFill>
                <a:ea typeface="Lucida Sans"/>
                <a:sym typeface="Lucida Sans"/>
              </a:rPr>
              <a:t>Visit our website: </a:t>
            </a:r>
            <a:r>
              <a:rPr lang="en-US" sz="1800" b="0" i="0" u="sng" strike="noStrike" cap="none" dirty="0">
                <a:solidFill>
                  <a:schemeClr val="hlink"/>
                </a:solidFill>
                <a:ea typeface="Lucida Sans"/>
                <a:sym typeface="Lucida Sans"/>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ea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ea typeface="Lucida Sans"/>
              <a:sym typeface="Lucida Sans"/>
            </a:endParaRPr>
          </a:p>
        </p:txBody>
      </p:sp>
      <p:pic>
        <p:nvPicPr>
          <p:cNvPr id="199" name="Shape 199" descr="ATC Header.PNG"/>
          <p:cNvPicPr preferRelativeResize="0"/>
          <p:nvPr/>
        </p:nvPicPr>
        <p:blipFill rotWithShape="1">
          <a:blip r:embed="rId7">
            <a:alphaModFix/>
          </a:blip>
          <a:srcRect/>
          <a:stretch/>
        </p:blipFill>
        <p:spPr>
          <a:xfrm>
            <a:off x="70125" y="3901267"/>
            <a:ext cx="9144000" cy="2605499"/>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1" u="none" strike="noStrike" cap="none" dirty="0">
                <a:solidFill>
                  <a:srgbClr val="595959"/>
                </a:solidFill>
                <a:ea typeface="Lucida Sans"/>
                <a:sym typeface="Lucida Sans"/>
              </a:rPr>
              <a:t>Maybe it’s not the math, maybe it’s access</a:t>
            </a:r>
          </a:p>
        </p:txBody>
      </p:sp>
      <p:sp>
        <p:nvSpPr>
          <p:cNvPr id="481" name="Shape 481"/>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reading to the whole class or student</a:t>
            </a: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asking clarifying questions before launching to group or independent work</a:t>
            </a: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building prior knowledge around concept, context or vocabulary</a:t>
            </a: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get out the tools</a:t>
            </a: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planning to elicit thinking from a variety of learning styles</a:t>
            </a:r>
          </a:p>
          <a:p>
            <a:pPr marL="1371600" marR="0" lvl="1" indent="-228600" algn="l" rtl="0">
              <a:lnSpc>
                <a:spcPct val="100000"/>
              </a:lnSpc>
              <a:spcBef>
                <a:spcPts val="440"/>
              </a:spcBef>
              <a:spcAft>
                <a:spcPts val="0"/>
              </a:spcAft>
              <a:buClr>
                <a:srgbClr val="595959"/>
              </a:buClr>
              <a:buSzPct val="100000"/>
              <a:buFont typeface="Arial"/>
              <a:buChar char="–"/>
            </a:pPr>
            <a:r>
              <a:rPr lang="en-US" sz="2200" b="0" i="0" u="none" strike="noStrike" cap="none" dirty="0">
                <a:solidFill>
                  <a:srgbClr val="595959"/>
                </a:solidFill>
                <a:latin typeface="Arial" panose="020B0604020202020204" pitchFamily="34" charset="0"/>
                <a:ea typeface="Lucida Sans"/>
                <a:cs typeface="Arial" panose="020B0604020202020204" pitchFamily="34" charset="0"/>
                <a:sym typeface="Lucida Sans"/>
              </a:rPr>
              <a:t>whiteboards</a:t>
            </a:r>
          </a:p>
          <a:p>
            <a:pPr marL="1371600" marR="0" lvl="1" indent="-228600" algn="l" rtl="0">
              <a:lnSpc>
                <a:spcPct val="100000"/>
              </a:lnSpc>
              <a:spcBef>
                <a:spcPts val="440"/>
              </a:spcBef>
              <a:spcAft>
                <a:spcPts val="0"/>
              </a:spcAft>
              <a:buClr>
                <a:srgbClr val="595959"/>
              </a:buClr>
              <a:buSzPct val="100000"/>
              <a:buFont typeface="Arial"/>
              <a:buChar char="–"/>
            </a:pPr>
            <a:r>
              <a:rPr lang="en-US" sz="2200" b="0" i="0" u="none" strike="noStrike" cap="none" dirty="0">
                <a:solidFill>
                  <a:srgbClr val="595959"/>
                </a:solidFill>
                <a:latin typeface="Arial" panose="020B0604020202020204" pitchFamily="34" charset="0"/>
                <a:ea typeface="Lucida Sans"/>
                <a:cs typeface="Arial" panose="020B0604020202020204" pitchFamily="34" charset="0"/>
                <a:sym typeface="Lucida Sans"/>
              </a:rPr>
              <a:t>use think-pair-share</a:t>
            </a:r>
          </a:p>
          <a:p>
            <a:pPr marL="1371600" marR="0" lvl="1" indent="-228600" algn="l" rtl="0">
              <a:lnSpc>
                <a:spcPct val="100000"/>
              </a:lnSpc>
              <a:spcBef>
                <a:spcPts val="440"/>
              </a:spcBef>
              <a:spcAft>
                <a:spcPts val="0"/>
              </a:spcAft>
              <a:buClr>
                <a:srgbClr val="595959"/>
              </a:buClr>
              <a:buSzPct val="100000"/>
              <a:buFont typeface="Arial"/>
              <a:buChar char="–"/>
            </a:pPr>
            <a:r>
              <a:rPr lang="en-US" sz="2200" b="0" i="0" u="none" strike="noStrike" cap="none" dirty="0">
                <a:solidFill>
                  <a:srgbClr val="595959"/>
                </a:solidFill>
                <a:latin typeface="Arial" panose="020B0604020202020204" pitchFamily="34" charset="0"/>
                <a:ea typeface="Lucida Sans"/>
                <a:cs typeface="Arial" panose="020B0604020202020204" pitchFamily="34" charset="0"/>
                <a:sym typeface="Lucida Sans"/>
              </a:rPr>
              <a:t>gallery walks</a:t>
            </a:r>
          </a:p>
          <a:p>
            <a:pPr marL="1371600" marR="0" lvl="1" indent="-228600" algn="l" rtl="0">
              <a:lnSpc>
                <a:spcPct val="100000"/>
              </a:lnSpc>
              <a:spcBef>
                <a:spcPts val="440"/>
              </a:spcBef>
              <a:spcAft>
                <a:spcPts val="0"/>
              </a:spcAft>
              <a:buClr>
                <a:srgbClr val="595959"/>
              </a:buClr>
              <a:buSzPct val="100000"/>
              <a:buFont typeface="Arial"/>
              <a:buChar char="–"/>
            </a:pPr>
            <a:r>
              <a:rPr lang="en-US" sz="2200" b="0" i="0" u="none" strike="noStrike" cap="none" dirty="0">
                <a:solidFill>
                  <a:srgbClr val="595959"/>
                </a:solidFill>
                <a:latin typeface="Arial" panose="020B0604020202020204" pitchFamily="34" charset="0"/>
                <a:ea typeface="Lucida Sans"/>
                <a:cs typeface="Arial" panose="020B0604020202020204" pitchFamily="34" charset="0"/>
                <a:sym typeface="Lucida Sans"/>
              </a:rPr>
              <a:t>sentence stems to response</a:t>
            </a: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dirty="0">
                <a:solidFill>
                  <a:srgbClr val="595959"/>
                </a:solidFill>
                <a:ea typeface="Lucida Sans"/>
                <a:sym typeface="Lucida Sans"/>
              </a:rPr>
              <a:t>share mid-way not only at the end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216563" y="2829675"/>
            <a:ext cx="8620551"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Questions for webinar guests?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216575" y="1597500"/>
            <a:ext cx="8620500" cy="38349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Set a goal:</a:t>
            </a:r>
          </a:p>
          <a:p>
            <a:pPr marL="0" marR="0" lvl="0" indent="0" algn="ctr" rtl="0">
              <a:lnSpc>
                <a:spcPct val="100000"/>
              </a:lnSpc>
              <a:spcBef>
                <a:spcPts val="0"/>
              </a:spcBef>
              <a:spcAft>
                <a:spcPts val="0"/>
              </a:spcAft>
              <a:buClr>
                <a:schemeClr val="lt1"/>
              </a:buClr>
              <a:buSzPct val="25000"/>
              <a:buFont typeface="Allerta"/>
              <a:buNone/>
            </a:pPr>
            <a:endParaRPr sz="2800" b="0" i="0" u="none" strike="noStrike" cap="none" dirty="0">
              <a:solidFill>
                <a:schemeClr val="lt1"/>
              </a:solidFill>
              <a:ea typeface="Lucida Sans"/>
              <a:sym typeface="Lucida Sans"/>
            </a:endParaRP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As you reflect on the indicators of Core Action 3 of the IPG, set an intention around improving one or more in your own classroom.</a:t>
            </a:r>
          </a:p>
          <a:p>
            <a:pPr marL="0" marR="0" lvl="0" indent="0" algn="ctr" rtl="0">
              <a:lnSpc>
                <a:spcPct val="100000"/>
              </a:lnSpc>
              <a:spcBef>
                <a:spcPts val="0"/>
              </a:spcBef>
              <a:spcAft>
                <a:spcPts val="0"/>
              </a:spcAft>
              <a:buClr>
                <a:schemeClr val="lt1"/>
              </a:buClr>
              <a:buSzPct val="25000"/>
              <a:buFont typeface="Allerta"/>
              <a:buNone/>
            </a:pPr>
            <a:endParaRPr sz="2800" b="0" i="0" u="none" strike="noStrike" cap="none" dirty="0">
              <a:solidFill>
                <a:schemeClr val="lt1"/>
              </a:solidFill>
              <a:ea typeface="Lucida Sans"/>
              <a:sym typeface="Lucida Sans"/>
            </a:endParaRPr>
          </a:p>
          <a:p>
            <a:pPr marL="0" marR="0" lvl="0" indent="0" algn="ctr" rtl="0">
              <a:lnSpc>
                <a:spcPct val="100000"/>
              </a:lnSpc>
              <a:spcBef>
                <a:spcPts val="0"/>
              </a:spcBef>
              <a:spcAft>
                <a:spcPts val="0"/>
              </a:spcAft>
              <a:buClr>
                <a:schemeClr val="lt1"/>
              </a:buClr>
              <a:buSzPct val="25000"/>
              <a:buFont typeface="Allerta"/>
              <a:buNone/>
            </a:pPr>
            <a:r>
              <a:rPr lang="en-US" sz="2400" b="0" i="0" u="none" strike="noStrike" cap="none" dirty="0">
                <a:solidFill>
                  <a:schemeClr val="lt1"/>
                </a:solidFill>
                <a:ea typeface="Lucida Sans"/>
                <a:sym typeface="Lucida Sans"/>
              </a:rPr>
              <a:t>What evidence could you collect to measure your progress?</a:t>
            </a:r>
          </a:p>
          <a:p>
            <a:pPr marL="0" marR="0" lvl="0" indent="0" algn="ctr" rtl="0">
              <a:lnSpc>
                <a:spcPct val="100000"/>
              </a:lnSpc>
              <a:spcBef>
                <a:spcPts val="0"/>
              </a:spcBef>
              <a:spcAft>
                <a:spcPts val="0"/>
              </a:spcAft>
              <a:buClr>
                <a:schemeClr val="lt1"/>
              </a:buClr>
              <a:buSzPct val="25000"/>
              <a:buFont typeface="Allerta"/>
              <a:buNone/>
            </a:pPr>
            <a:r>
              <a:rPr lang="en-US" sz="2400" b="0" i="0" u="none" strike="noStrike" cap="none" dirty="0">
                <a:solidFill>
                  <a:schemeClr val="lt1"/>
                </a:solidFill>
                <a:ea typeface="Lucida Sans"/>
                <a:sym typeface="Lucida Sans"/>
              </a:rPr>
              <a:t>What evidence could you collect to determine the impact on student learning?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216575" y="1597500"/>
            <a:ext cx="8620500" cy="38349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3000" dirty="0" smtClean="0"/>
              <a:t>Resources</a:t>
            </a:r>
            <a:endParaRPr lang="en-US" sz="3000" dirty="0"/>
          </a:p>
          <a:p>
            <a:pPr marL="0" marR="0" lvl="0" indent="0" algn="ctr" rtl="0">
              <a:lnSpc>
                <a:spcPct val="100000"/>
              </a:lnSpc>
              <a:spcBef>
                <a:spcPts val="0"/>
              </a:spcBef>
              <a:spcAft>
                <a:spcPts val="0"/>
              </a:spcAft>
              <a:buClr>
                <a:schemeClr val="lt1"/>
              </a:buClr>
              <a:buSzPct val="25000"/>
              <a:buFont typeface="Allerta"/>
              <a:buNone/>
            </a:pPr>
            <a:endParaRPr sz="2800" b="0" i="0" u="none" strike="noStrike" cap="none" dirty="0">
              <a:solidFill>
                <a:schemeClr val="lt1"/>
              </a:solidFill>
              <a:ea typeface="Lucida Sans"/>
              <a:sym typeface="Lucida Sans"/>
            </a:endParaRPr>
          </a:p>
          <a:p>
            <a:pPr marL="0" marR="0" lvl="0" indent="0" algn="ctr" rtl="0">
              <a:lnSpc>
                <a:spcPct val="100000"/>
              </a:lnSpc>
              <a:spcBef>
                <a:spcPts val="0"/>
              </a:spcBef>
              <a:spcAft>
                <a:spcPts val="0"/>
              </a:spcAft>
              <a:buClr>
                <a:schemeClr val="lt1"/>
              </a:buClr>
              <a:buSzPct val="25000"/>
              <a:buFont typeface="Allerta"/>
              <a:buNone/>
            </a:pPr>
            <a:r>
              <a:rPr lang="en-US" u="sng" dirty="0">
                <a:solidFill>
                  <a:srgbClr val="FFFFFF"/>
                </a:solidFill>
                <a:hlinkClick r:id="rId3"/>
              </a:rPr>
              <a:t>Principles for the Design of Mathematics Curricula: Promoting Language and Content Development</a:t>
            </a:r>
          </a:p>
          <a:p>
            <a:pPr marL="0" marR="0" lvl="0" indent="0" algn="ctr" rtl="0">
              <a:lnSpc>
                <a:spcPct val="100000"/>
              </a:lnSpc>
              <a:spcBef>
                <a:spcPts val="0"/>
              </a:spcBef>
              <a:spcAft>
                <a:spcPts val="0"/>
              </a:spcAft>
              <a:buClr>
                <a:schemeClr val="lt1"/>
              </a:buClr>
              <a:buSzPct val="25000"/>
              <a:buFont typeface="Allerta"/>
              <a:buNone/>
            </a:pPr>
            <a:endParaRPr sz="2800" b="0" i="0" u="none" strike="noStrike" cap="none" dirty="0">
              <a:solidFill>
                <a:schemeClr val="lt1"/>
              </a:solidFill>
              <a:ea typeface="Lucida Sans"/>
              <a:sym typeface="Lucida Sans"/>
            </a:endParaRPr>
          </a:p>
          <a:p>
            <a:pPr marL="0" marR="0" lvl="0" indent="0" algn="ctr" rtl="0">
              <a:lnSpc>
                <a:spcPct val="100000"/>
              </a:lnSpc>
              <a:spcBef>
                <a:spcPts val="0"/>
              </a:spcBef>
              <a:spcAft>
                <a:spcPts val="0"/>
              </a:spcAft>
              <a:buClr>
                <a:schemeClr val="lt1"/>
              </a:buClr>
              <a:buSzPct val="25000"/>
              <a:buFont typeface="Allerta"/>
              <a:buNone/>
            </a:pPr>
            <a:r>
              <a:rPr lang="en-US" sz="3000" dirty="0">
                <a:solidFill>
                  <a:srgbClr val="FFFFFF"/>
                </a:solidFill>
              </a:rPr>
              <a:t>Rachel Lambert – </a:t>
            </a:r>
            <a:r>
              <a:rPr lang="en-US" sz="2200" u="sng" dirty="0">
                <a:solidFill>
                  <a:srgbClr val="FFFFFF"/>
                </a:solidFill>
                <a:hlinkClick r:id="rId4"/>
              </a:rPr>
              <a:t>MATHEMATIZING4ALL</a:t>
            </a:r>
          </a:p>
          <a:p>
            <a:pPr marL="0" marR="0" lvl="0" indent="0" algn="ctr" rtl="0">
              <a:lnSpc>
                <a:spcPct val="100000"/>
              </a:lnSpc>
              <a:spcBef>
                <a:spcPts val="0"/>
              </a:spcBef>
              <a:spcAft>
                <a:spcPts val="0"/>
              </a:spcAft>
              <a:buClr>
                <a:schemeClr val="lt1"/>
              </a:buClr>
              <a:buSzPct val="25000"/>
              <a:buFont typeface="Allerta"/>
              <a:buNone/>
            </a:pPr>
            <a:r>
              <a:rPr lang="en-US" dirty="0"/>
              <a:t>Collection of math and disability resources</a:t>
            </a:r>
          </a:p>
          <a:p>
            <a:pPr marL="0" marR="0" lvl="0" indent="0" algn="ctr" rtl="0">
              <a:lnSpc>
                <a:spcPct val="100000"/>
              </a:lnSpc>
              <a:spcBef>
                <a:spcPts val="0"/>
              </a:spcBef>
              <a:spcAft>
                <a:spcPts val="0"/>
              </a:spcAft>
              <a:buClr>
                <a:schemeClr val="lt1"/>
              </a:buClr>
              <a:buSzPct val="25000"/>
              <a:buFont typeface="Allerta"/>
              <a:buNone/>
            </a:pPr>
            <a:endParaRPr sz="3000" dirty="0">
              <a:solidFill>
                <a:srgbClr val="FFFFFF"/>
              </a:solidFill>
            </a:endParaRPr>
          </a:p>
          <a:p>
            <a:pPr marL="0" marR="0" lvl="0" indent="0" algn="ctr" rtl="0">
              <a:lnSpc>
                <a:spcPct val="100000"/>
              </a:lnSpc>
              <a:spcBef>
                <a:spcPts val="0"/>
              </a:spcBef>
              <a:spcAft>
                <a:spcPts val="0"/>
              </a:spcAft>
              <a:buClr>
                <a:schemeClr val="lt1"/>
              </a:buClr>
              <a:buSzPct val="25000"/>
              <a:buFont typeface="Allerta"/>
              <a:buNone/>
            </a:pPr>
            <a:endParaRPr sz="3000" dirty="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dirty="0">
                <a:solidFill>
                  <a:srgbClr val="595959"/>
                </a:solidFill>
                <a:ea typeface="Lucida Sans"/>
                <a:sym typeface="Lucida Sans"/>
              </a:rPr>
              <a:t>Instructional Advocacy – A Definition</a:t>
            </a:r>
          </a:p>
        </p:txBody>
      </p:sp>
      <p:sp>
        <p:nvSpPr>
          <p:cNvPr id="504" name="Shape 504"/>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dirty="0">
              <a:solidFill>
                <a:srgbClr val="595959"/>
              </a:solidFill>
              <a:ea typeface="Lucida Sans"/>
              <a:sym typeface="Lucida Sans"/>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dirty="0">
              <a:solidFill>
                <a:srgbClr val="595959"/>
              </a:solidFill>
              <a:ea typeface="Lucida Sans"/>
              <a:sym typeface="Lucida Sans"/>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dirty="0">
                <a:solidFill>
                  <a:srgbClr val="595959"/>
                </a:solidFill>
                <a:ea typeface="Lucida Sans"/>
                <a:sym typeface="Lucida Sans"/>
              </a:rPr>
              <a:t>Grounded in a firm understanding of the Shifts, educators owning, supporting, and promoting the resources, tools, and practices that create learning environments in which students develop college- and career- readiness.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ea typeface="Lucida Sans"/>
                <a:sym typeface="Lucida Sans"/>
              </a:rPr>
              <a:t>Tell us about your successes</a:t>
            </a:r>
          </a:p>
        </p:txBody>
      </p:sp>
      <p:pic>
        <p:nvPicPr>
          <p:cNvPr id="511" name="Shape 511" descr="Screen Shot 2016-07-12 at 4.22.08 PM.png"/>
          <p:cNvPicPr preferRelativeResize="0"/>
          <p:nvPr/>
        </p:nvPicPr>
        <p:blipFill rotWithShape="1">
          <a:blip r:embed="rId3">
            <a:alphaModFix/>
          </a:blip>
          <a:srcRect/>
          <a:stretch/>
        </p:blipFill>
        <p:spPr>
          <a:xfrm>
            <a:off x="1210832" y="1402869"/>
            <a:ext cx="6839477" cy="4327207"/>
          </a:xfrm>
          <a:prstGeom prst="rect">
            <a:avLst/>
          </a:prstGeom>
          <a:noFill/>
          <a:ln>
            <a:noFill/>
          </a:ln>
        </p:spPr>
      </p:pic>
      <p:sp>
        <p:nvSpPr>
          <p:cNvPr id="512" name="Shape 512"/>
          <p:cNvSpPr txBox="1"/>
          <p:nvPr/>
        </p:nvSpPr>
        <p:spPr>
          <a:xfrm>
            <a:off x="1501254" y="5846898"/>
            <a:ext cx="6725567" cy="46166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4"/>
              </a:rPr>
              <a:t>http://tinyurl.com/educatorstakingaction</a:t>
            </a:r>
            <a:r>
              <a:rPr lang="en-US" sz="2400" b="0" i="0" u="none" strike="noStrike" cap="none" dirty="0">
                <a:solidFill>
                  <a:srgbClr val="000000"/>
                </a:solidFill>
                <a:latin typeface="Arial" panose="020B0604020202020204" pitchFamily="34" charset="0"/>
                <a:ea typeface="Lucida Sans"/>
                <a:cs typeface="Arial" panose="020B0604020202020204" pitchFamily="34" charset="0"/>
                <a:sym typeface="Lucida Sans"/>
              </a:rPr>
              <a:t> </a:t>
            </a: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ea typeface="Lucida Sans"/>
                <a:sym typeface="Lucida Sans"/>
              </a:rPr>
              <a:t>Please join us again next month!</a:t>
            </a:r>
          </a:p>
        </p:txBody>
      </p:sp>
      <p:sp>
        <p:nvSpPr>
          <p:cNvPr id="519" name="Shape 519"/>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457200" marR="0" lvl="0" indent="-381000" algn="l" rtl="0">
              <a:lnSpc>
                <a:spcPct val="115000"/>
              </a:lnSpc>
              <a:spcBef>
                <a:spcPts val="0"/>
              </a:spcBef>
              <a:spcAft>
                <a:spcPts val="0"/>
              </a:spcAft>
              <a:buClr>
                <a:srgbClr val="464646"/>
              </a:buClr>
              <a:buSzPct val="100000"/>
              <a:buFont typeface="Lucida Sans"/>
              <a:buChar char="•"/>
            </a:pPr>
            <a:r>
              <a:rPr lang="en-US" sz="2400" b="0" i="0" u="none" strike="noStrike" cap="none" dirty="0">
                <a:solidFill>
                  <a:srgbClr val="464646"/>
                </a:solidFill>
                <a:ea typeface="Lucida Sans"/>
                <a:sym typeface="Lucida Sans"/>
              </a:rPr>
              <a:t>Next month’s topic:</a:t>
            </a:r>
          </a:p>
          <a:p>
            <a:pPr marL="0" marR="0" lvl="0" indent="0" algn="l" rtl="0">
              <a:lnSpc>
                <a:spcPct val="115000"/>
              </a:lnSpc>
              <a:spcBef>
                <a:spcPts val="0"/>
              </a:spcBef>
              <a:spcAft>
                <a:spcPts val="0"/>
              </a:spcAft>
              <a:buClr>
                <a:srgbClr val="595959"/>
              </a:buClr>
              <a:buSzPct val="25000"/>
              <a:buFont typeface="Arial"/>
              <a:buNone/>
            </a:pPr>
            <a:endParaRPr sz="2400" b="0" i="0" u="none" strike="noStrike" cap="none" dirty="0">
              <a:solidFill>
                <a:srgbClr val="464646"/>
              </a:solidFill>
              <a:ea typeface="Lucida Sans"/>
              <a:sym typeface="Lucida Sans"/>
            </a:endParaRPr>
          </a:p>
          <a:p>
            <a:pPr marL="0" marR="0" lvl="0" indent="0" algn="l" rtl="0">
              <a:lnSpc>
                <a:spcPct val="115000"/>
              </a:lnSpc>
              <a:spcBef>
                <a:spcPts val="0"/>
              </a:spcBef>
              <a:spcAft>
                <a:spcPts val="0"/>
              </a:spcAft>
              <a:buClr>
                <a:srgbClr val="595959"/>
              </a:buClr>
              <a:buSzPct val="25000"/>
              <a:buFont typeface="Arial"/>
              <a:buNone/>
            </a:pPr>
            <a:r>
              <a:rPr lang="en-US" sz="2300" b="0" i="0" u="none" strike="noStrike" cap="none" dirty="0">
                <a:solidFill>
                  <a:srgbClr val="073763"/>
                </a:solidFill>
                <a:ea typeface="Lucida Sans"/>
                <a:sym typeface="Lucida Sans"/>
              </a:rPr>
              <a:t>W</a:t>
            </a:r>
            <a:r>
              <a:rPr lang="en-US" sz="2300" b="0" i="1" u="none" strike="noStrike" cap="none" dirty="0">
                <a:solidFill>
                  <a:srgbClr val="073763"/>
                </a:solidFill>
                <a:ea typeface="Lucida Sans"/>
                <a:sym typeface="Lucida Sans"/>
              </a:rPr>
              <a:t>ho’s Doing the Work: Shifting the Lift in ELA/Literacy</a:t>
            </a:r>
          </a:p>
          <a:p>
            <a:pPr marL="0" marR="0" lvl="0" indent="0" algn="ctr" rtl="0">
              <a:lnSpc>
                <a:spcPct val="100000"/>
              </a:lnSpc>
              <a:spcBef>
                <a:spcPts val="0"/>
              </a:spcBef>
              <a:spcAft>
                <a:spcPts val="0"/>
              </a:spcAft>
              <a:buClr>
                <a:srgbClr val="595959"/>
              </a:buClr>
              <a:buSzPct val="25000"/>
              <a:buFont typeface="Arial"/>
              <a:buNone/>
            </a:pPr>
            <a:r>
              <a:rPr lang="en-US" sz="2000" b="0" i="0" u="none" strike="noStrike" cap="none" dirty="0">
                <a:solidFill>
                  <a:srgbClr val="073763"/>
                </a:solidFill>
                <a:ea typeface="Lucida Sans"/>
                <a:sym typeface="Lucida Sans"/>
              </a:rPr>
              <a:t>Wednesday, October 4, 2017  7:00 - 8:00 pm Eastern</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rgbClr val="464646"/>
              </a:solidFill>
              <a:ea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rgbClr val="464646"/>
              </a:solidFill>
              <a:ea typeface="Lucida Sans"/>
              <a:sym typeface="Lucida Sans"/>
            </a:endParaRPr>
          </a:p>
          <a:p>
            <a:pPr marL="457200" marR="0" lvl="0" indent="-381000" algn="l" rtl="0">
              <a:lnSpc>
                <a:spcPct val="100000"/>
              </a:lnSpc>
              <a:spcBef>
                <a:spcPts val="0"/>
              </a:spcBef>
              <a:spcAft>
                <a:spcPts val="0"/>
              </a:spcAft>
              <a:buClr>
                <a:srgbClr val="464646"/>
              </a:buClr>
              <a:buSzPct val="100000"/>
              <a:buFont typeface="Allerta"/>
              <a:buChar char="•"/>
            </a:pPr>
            <a:r>
              <a:rPr lang="en-US" sz="2400" b="0" i="0" u="none" strike="noStrike" cap="none" dirty="0">
                <a:solidFill>
                  <a:srgbClr val="464646"/>
                </a:solidFill>
                <a:ea typeface="Lucida Sans"/>
                <a:sym typeface="Lucida Sans"/>
              </a:rPr>
              <a:t>Register Here: </a:t>
            </a:r>
            <a:r>
              <a:rPr lang="en-US" sz="2200" b="0" i="0" u="sng" strike="noStrike" cap="none" dirty="0">
                <a:solidFill>
                  <a:schemeClr val="hlink"/>
                </a:solidFill>
                <a:highlight>
                  <a:srgbClr val="FFFFFF"/>
                </a:highlight>
                <a:ea typeface="Lucida Sans"/>
                <a:sym typeface="Lucida Sans"/>
                <a:hlinkClick r:id="rId3"/>
              </a:rPr>
              <a:t>https://attendee.gotowebinar.com/register/7353373621105953539</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rgbClr val="3F3F39"/>
              </a:solidFill>
              <a:ea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rgbClr val="3F3F39"/>
              </a:solidFill>
              <a:ea typeface="Lucida Sans"/>
              <a:sym typeface="Lucida Sans"/>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216563" y="2829675"/>
            <a:ext cx="8620551"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ea typeface="Lucida Sans"/>
                <a:sym typeface="Lucida Sans"/>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575757"/>
                </a:solidFill>
                <a:ea typeface="Lucida Sans"/>
                <a:sym typeface="Lucida Sans"/>
              </a:rPr>
              <a:t>Tweet with us</a:t>
            </a:r>
          </a:p>
        </p:txBody>
      </p:sp>
      <p:sp>
        <p:nvSpPr>
          <p:cNvPr id="205" name="Shape 205"/>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Lucida Sans"/>
              <a:buChar char="•"/>
            </a:pPr>
            <a:r>
              <a:rPr lang="en-US" sz="2400" b="0" i="0" u="none" strike="noStrike" cap="none" dirty="0">
                <a:solidFill>
                  <a:srgbClr val="575757"/>
                </a:solidFill>
                <a:ea typeface="Lucida Sans"/>
                <a:sym typeface="Lucida Sans"/>
              </a:rPr>
              <a:t>Please feel free to tweet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575757"/>
              </a:solidFill>
              <a:ea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575757"/>
              </a:solidFill>
              <a:ea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575757"/>
              </a:solidFill>
              <a:ea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575757"/>
              </a:solidFill>
              <a:ea typeface="Lucida Sans"/>
              <a:sym typeface="Lucida Sans"/>
            </a:endParaRP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dirty="0">
                <a:solidFill>
                  <a:srgbClr val="575757"/>
                </a:solidFill>
                <a:ea typeface="Lucida Sans"/>
                <a:sym typeface="Lucida Sans"/>
              </a:rPr>
              <a:t>@</a:t>
            </a:r>
            <a:r>
              <a:rPr lang="en-US" sz="2400" b="0" i="0" u="none" strike="noStrike" cap="none" dirty="0" err="1">
                <a:solidFill>
                  <a:srgbClr val="575757"/>
                </a:solidFill>
                <a:ea typeface="Lucida Sans"/>
                <a:sym typeface="Lucida Sans"/>
              </a:rPr>
              <a:t>achievethecore</a:t>
            </a:r>
            <a:endParaRPr lang="en-US" sz="2400" b="0" i="0" u="none" strike="noStrike" cap="none" dirty="0">
              <a:solidFill>
                <a:srgbClr val="575757"/>
              </a:solidFill>
              <a:ea typeface="Lucida Sans"/>
              <a:sym typeface="Lucida Sans"/>
            </a:endParaRP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dirty="0">
                <a:solidFill>
                  <a:srgbClr val="575757"/>
                </a:solidFill>
                <a:ea typeface="Lucida Sans"/>
                <a:sym typeface="Lucida Sans"/>
              </a:rPr>
              <a:t>@JoanieFun, @salberti, @</a:t>
            </a:r>
            <a:r>
              <a:rPr lang="en-US" sz="2400" b="0" i="0" u="none" strike="noStrike" cap="none" dirty="0" err="1">
                <a:solidFill>
                  <a:srgbClr val="575757"/>
                </a:solidFill>
                <a:ea typeface="Lucida Sans"/>
                <a:sym typeface="Lucida Sans"/>
              </a:rPr>
              <a:t>JennieBeltro</a:t>
            </a:r>
            <a:endParaRPr lang="en-US" sz="2400" b="0" i="0" u="none" strike="noStrike" cap="none" dirty="0">
              <a:solidFill>
                <a:srgbClr val="575757"/>
              </a:solidFill>
              <a:ea typeface="Lucida Sans"/>
              <a:sym typeface="Lucida Sans"/>
            </a:endParaRPr>
          </a:p>
          <a:p>
            <a:pPr marL="342900" marR="0" lvl="0" indent="-342900" algn="l" rtl="0">
              <a:lnSpc>
                <a:spcPct val="100000"/>
              </a:lnSpc>
              <a:spcBef>
                <a:spcPts val="480"/>
              </a:spcBef>
              <a:spcAft>
                <a:spcPts val="0"/>
              </a:spcAft>
              <a:buClr>
                <a:srgbClr val="575757"/>
              </a:buClr>
              <a:buSzPct val="100000"/>
              <a:buFont typeface="Lucida Sans"/>
              <a:buChar char="•"/>
            </a:pPr>
            <a:r>
              <a:rPr lang="en-US" sz="2400" b="0" i="0" u="none" strike="noStrike" cap="none" dirty="0">
                <a:solidFill>
                  <a:srgbClr val="575757"/>
                </a:solidFill>
                <a:ea typeface="Lucida Sans"/>
                <a:sym typeface="Lucida Sans"/>
              </a:rPr>
              <a:t>@</a:t>
            </a:r>
            <a:r>
              <a:rPr lang="en-US" sz="2400" b="0" i="0" u="none" strike="noStrike" cap="none" dirty="0" err="1">
                <a:solidFill>
                  <a:srgbClr val="575757"/>
                </a:solidFill>
                <a:ea typeface="Lucida Sans"/>
                <a:sym typeface="Lucida Sans"/>
              </a:rPr>
              <a:t>math_marni</a:t>
            </a:r>
            <a:endParaRPr lang="en-US" sz="2400" b="0" i="0" u="none" strike="noStrike" cap="none" dirty="0">
              <a:solidFill>
                <a:srgbClr val="575757"/>
              </a:solidFill>
              <a:ea typeface="Lucida Sans"/>
              <a:sym typeface="Lucida Sans"/>
            </a:endParaRPr>
          </a:p>
          <a:p>
            <a:pPr marL="342900" marR="0" lvl="0" indent="-342900" algn="l" rtl="0">
              <a:lnSpc>
                <a:spcPct val="100000"/>
              </a:lnSpc>
              <a:spcBef>
                <a:spcPts val="480"/>
              </a:spcBef>
              <a:spcAft>
                <a:spcPts val="0"/>
              </a:spcAft>
              <a:buClr>
                <a:srgbClr val="575757"/>
              </a:buClr>
              <a:buSzPct val="100000"/>
              <a:buFont typeface="Arial"/>
              <a:buChar char="•"/>
            </a:pPr>
            <a:r>
              <a:rPr lang="en-US" sz="2400" b="0" i="0" u="none" strike="noStrike" cap="none" dirty="0">
                <a:solidFill>
                  <a:srgbClr val="575757"/>
                </a:solidFill>
                <a:ea typeface="Lucida Sans"/>
                <a:sym typeface="Lucida Sans"/>
              </a:rPr>
              <a:t>@</a:t>
            </a:r>
            <a:r>
              <a:rPr lang="en-US" sz="2400" b="0" i="0" u="none" strike="noStrike" cap="none" dirty="0" err="1">
                <a:solidFill>
                  <a:srgbClr val="575757"/>
                </a:solidFill>
                <a:ea typeface="Lucida Sans"/>
                <a:sym typeface="Lucida Sans"/>
              </a:rPr>
              <a:t>jaimeemassie</a:t>
            </a:r>
            <a:endParaRPr lang="en-US" sz="2400" b="0" i="0" u="none" strike="noStrike" cap="none" dirty="0">
              <a:solidFill>
                <a:srgbClr val="575757"/>
              </a:solidFill>
              <a:ea typeface="Lucida Sans"/>
              <a:sym typeface="Lucida Sans"/>
            </a:endParaRPr>
          </a:p>
        </p:txBody>
      </p:sp>
      <p:pic>
        <p:nvPicPr>
          <p:cNvPr id="206" name="Shape 206"/>
          <p:cNvPicPr preferRelativeResize="0"/>
          <p:nvPr/>
        </p:nvPicPr>
        <p:blipFill rotWithShape="1">
          <a:blip r:embed="rId3">
            <a:alphaModFix/>
          </a:blip>
          <a:srcRect/>
          <a:stretch/>
        </p:blipFill>
        <p:spPr>
          <a:xfrm>
            <a:off x="5210353" y="2482858"/>
            <a:ext cx="2632800" cy="18924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rgbClr val="575757"/>
                </a:solidFill>
                <a:ea typeface="Lucida Sans"/>
                <a:sym typeface="Lucida Sans"/>
              </a:rPr>
              <a:t>Webinar protocols</a:t>
            </a:r>
          </a:p>
        </p:txBody>
      </p:sp>
      <p:sp>
        <p:nvSpPr>
          <p:cNvPr id="213" name="Shape 213"/>
          <p:cNvSpPr txBox="1">
            <a:spLocks noGrp="1"/>
          </p:cNvSpPr>
          <p:nvPr>
            <p:ph type="body" idx="1"/>
          </p:nvPr>
        </p:nvSpPr>
        <p:spPr>
          <a:xfrm>
            <a:off x="457200" y="1600200"/>
            <a:ext cx="4604400" cy="45261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dirty="0">
                <a:solidFill>
                  <a:srgbClr val="575757"/>
                </a:solidFill>
                <a:ea typeface="Lucida Sans"/>
                <a:sym typeface="Lucida Sans"/>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rgbClr val="575757"/>
                </a:solidFill>
                <a:ea typeface="Lucida Sans"/>
                <a:sym typeface="Lucida Sans"/>
              </a:rPr>
              <a:t>– 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rgbClr val="575757"/>
                </a:solidFill>
                <a:ea typeface="Lucida Sans"/>
                <a:sym typeface="Lucida Sans"/>
              </a:rPr>
              <a:t>– 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rgbClr val="575757"/>
                </a:solidFill>
                <a:ea typeface="Lucida Sans"/>
                <a:sym typeface="Lucida Sans"/>
              </a:rPr>
              <a:t>– 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dirty="0">
                <a:solidFill>
                  <a:srgbClr val="575757"/>
                </a:solidFill>
                <a:ea typeface="Lucida Sans"/>
                <a:sym typeface="Lucida Sans"/>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rgbClr val="575757"/>
                </a:solidFill>
                <a:ea typeface="Lucida Sans"/>
                <a:sym typeface="Lucida Sans"/>
              </a:rPr>
              <a:t>– 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rgbClr val="575757"/>
                </a:solidFill>
                <a:ea typeface="Lucida Sans"/>
                <a:sym typeface="Lucida Sans"/>
              </a:rPr>
              <a:t>– 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dirty="0">
              <a:solidFill>
                <a:srgbClr val="3F3F39"/>
              </a:solidFill>
              <a:ea typeface="Lucida Sans"/>
              <a:sym typeface="Lucida Sans"/>
            </a:endParaRPr>
          </a:p>
        </p:txBody>
      </p:sp>
      <p:pic>
        <p:nvPicPr>
          <p:cNvPr id="214" name="Shape 214"/>
          <p:cNvPicPr preferRelativeResize="0"/>
          <p:nvPr/>
        </p:nvPicPr>
        <p:blipFill rotWithShape="1">
          <a:blip r:embed="rId3">
            <a:alphaModFix/>
          </a:blip>
          <a:srcRect/>
          <a:stretch/>
        </p:blipFill>
        <p:spPr>
          <a:xfrm>
            <a:off x="4877275" y="1662100"/>
            <a:ext cx="3524248" cy="3533772"/>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595959"/>
              </a:buClr>
              <a:buSzPct val="25000"/>
              <a:buFont typeface="Allerta"/>
              <a:buNone/>
            </a:pPr>
            <a:r>
              <a:rPr lang="en-US" sz="2800" b="0" i="0" u="none" strike="noStrike" cap="none" dirty="0">
                <a:solidFill>
                  <a:srgbClr val="595959"/>
                </a:solidFill>
                <a:ea typeface="Lucida Sans"/>
                <a:sym typeface="Lucida Sans"/>
              </a:rPr>
              <a:t>Instructional Advocacy – A Definition</a:t>
            </a:r>
          </a:p>
        </p:txBody>
      </p:sp>
      <p:sp>
        <p:nvSpPr>
          <p:cNvPr id="220" name="Shape 220"/>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dirty="0">
              <a:solidFill>
                <a:srgbClr val="595959"/>
              </a:solidFill>
              <a:ea typeface="Lucida Sans"/>
              <a:sym typeface="Lucida Sans"/>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dirty="0">
              <a:solidFill>
                <a:srgbClr val="595959"/>
              </a:solidFill>
              <a:ea typeface="Lucida Sans"/>
              <a:sym typeface="Lucida Sans"/>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dirty="0">
                <a:solidFill>
                  <a:srgbClr val="595959"/>
                </a:solidFill>
                <a:ea typeface="Lucida Sans"/>
                <a:sym typeface="Lucida Sans"/>
              </a:rPr>
              <a:t>Grounded in a firm understanding of the Shifts, educators owning, supporting, and promoting the resources, tools, and practices that create learning environments in which students develop college- and career- readiness.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575757"/>
                </a:solidFill>
                <a:ea typeface="Lucida Sans"/>
                <a:sym typeface="Lucida Sans"/>
              </a:rPr>
              <a:t>Tell us about your efforts</a:t>
            </a:r>
          </a:p>
        </p:txBody>
      </p:sp>
      <p:pic>
        <p:nvPicPr>
          <p:cNvPr id="227" name="Shape 227"/>
          <p:cNvPicPr preferRelativeResize="0"/>
          <p:nvPr/>
        </p:nvPicPr>
        <p:blipFill rotWithShape="1">
          <a:blip r:embed="rId3">
            <a:alphaModFix/>
          </a:blip>
          <a:srcRect/>
          <a:stretch/>
        </p:blipFill>
        <p:spPr>
          <a:xfrm>
            <a:off x="1762125" y="1290824"/>
            <a:ext cx="5619750" cy="4476748"/>
          </a:xfrm>
          <a:prstGeom prst="rect">
            <a:avLst/>
          </a:prstGeom>
          <a:noFill/>
          <a:ln>
            <a:noFill/>
          </a:ln>
        </p:spPr>
      </p:pic>
      <p:sp>
        <p:nvSpPr>
          <p:cNvPr id="228" name="Shape 228"/>
          <p:cNvSpPr txBox="1"/>
          <p:nvPr/>
        </p:nvSpPr>
        <p:spPr>
          <a:xfrm>
            <a:off x="1210398" y="6010675"/>
            <a:ext cx="7368824" cy="46169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sng" strike="noStrike" cap="none" dirty="0">
                <a:solidFill>
                  <a:schemeClr val="hlink"/>
                </a:solidFill>
                <a:latin typeface="Arial" panose="020B0604020202020204" pitchFamily="34" charset="0"/>
                <a:ea typeface="Lucida Sans"/>
                <a:cs typeface="Arial" panose="020B0604020202020204" pitchFamily="34" charset="0"/>
                <a:sym typeface="Lucida Sans"/>
                <a:hlinkClick r:id="rId4"/>
              </a:rPr>
              <a:t>www.achievethecore.org/educators-taking-action</a:t>
            </a:r>
            <a:r>
              <a:rPr lang="en-US" sz="2400" b="0" i="0" u="none" strike="noStrike" cap="none" dirty="0">
                <a:solidFill>
                  <a:srgbClr val="000000"/>
                </a:solidFill>
                <a:latin typeface="Arial" panose="020B0604020202020204" pitchFamily="34" charset="0"/>
                <a:ea typeface="Lucida Sans"/>
                <a:cs typeface="Arial" panose="020B0604020202020204" pitchFamily="34" charset="0"/>
                <a:sym typeface="Lucida Sans"/>
              </a:rPr>
              <a:t>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575757"/>
                </a:solidFill>
                <a:ea typeface="Lucida Sans"/>
                <a:sym typeface="Lucida Sans"/>
              </a:rPr>
              <a:t>Goals of the webinar</a:t>
            </a:r>
          </a:p>
        </p:txBody>
      </p:sp>
      <p:sp>
        <p:nvSpPr>
          <p:cNvPr id="235" name="Shape 235"/>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0" algn="l" rtl="0">
              <a:lnSpc>
                <a:spcPct val="115000"/>
              </a:lnSpc>
              <a:spcBef>
                <a:spcPts val="0"/>
              </a:spcBef>
              <a:spcAft>
                <a:spcPts val="0"/>
              </a:spcAft>
              <a:buClr>
                <a:srgbClr val="575757"/>
              </a:buClr>
              <a:buSzPct val="109089"/>
              <a:buFont typeface="Noto Sans Symbols"/>
              <a:buChar char="✓"/>
            </a:pPr>
            <a:r>
              <a:rPr lang="en-US" sz="2200" b="0" i="0" u="none" strike="noStrike" cap="none" dirty="0">
                <a:solidFill>
                  <a:srgbClr val="575757"/>
                </a:solidFill>
                <a:ea typeface="Lucida Sans"/>
                <a:sym typeface="Lucida Sans"/>
              </a:rPr>
              <a:t>Learn how the Instructional Practice Guide identifies the components of a math classroom where students are engaged with and learning mathematics</a:t>
            </a:r>
          </a:p>
          <a:p>
            <a:pPr marL="342900" marR="0" lvl="0" indent="-342900" algn="l" rtl="0">
              <a:lnSpc>
                <a:spcPct val="100000"/>
              </a:lnSpc>
              <a:spcBef>
                <a:spcPts val="0"/>
              </a:spcBef>
              <a:spcAft>
                <a:spcPts val="0"/>
              </a:spcAft>
              <a:buClr>
                <a:srgbClr val="FF0000"/>
              </a:buClr>
              <a:buSzPct val="25000"/>
              <a:buFont typeface="Noto Sans Symbols"/>
              <a:buNone/>
            </a:pPr>
            <a:endParaRPr sz="2400" b="0" i="0" u="none" strike="noStrike" cap="none" dirty="0">
              <a:solidFill>
                <a:srgbClr val="575757"/>
              </a:solidFill>
              <a:ea typeface="Lucida Sans"/>
              <a:sym typeface="Lucida Sans"/>
            </a:endParaRPr>
          </a:p>
          <a:p>
            <a:pPr marL="342900" marR="0" lvl="0" indent="0" algn="l" rtl="0">
              <a:lnSpc>
                <a:spcPct val="115000"/>
              </a:lnSpc>
              <a:spcBef>
                <a:spcPts val="0"/>
              </a:spcBef>
              <a:spcAft>
                <a:spcPts val="0"/>
              </a:spcAft>
              <a:buClr>
                <a:srgbClr val="575757"/>
              </a:buClr>
              <a:buSzPct val="109089"/>
              <a:buFont typeface="Noto Sans Symbols"/>
              <a:buChar char="✓"/>
            </a:pPr>
            <a:r>
              <a:rPr lang="en-US" sz="2200" b="0" i="0" u="none" strike="noStrike" cap="none" dirty="0">
                <a:solidFill>
                  <a:srgbClr val="575757"/>
                </a:solidFill>
                <a:ea typeface="Lucida Sans"/>
                <a:sym typeface="Lucida Sans"/>
              </a:rPr>
              <a:t>Recognize what it looks like when students are holding the majority of the cognitive lift in a math class </a:t>
            </a:r>
          </a:p>
          <a:p>
            <a:pPr marL="342900" marR="0" lvl="0" indent="-342900" algn="l" rtl="0">
              <a:lnSpc>
                <a:spcPct val="100000"/>
              </a:lnSpc>
              <a:spcBef>
                <a:spcPts val="0"/>
              </a:spcBef>
              <a:spcAft>
                <a:spcPts val="0"/>
              </a:spcAft>
              <a:buClr>
                <a:srgbClr val="FF0000"/>
              </a:buClr>
              <a:buSzPct val="25000"/>
              <a:buFont typeface="Noto Sans Symbols"/>
              <a:buNone/>
            </a:pPr>
            <a:endParaRPr sz="2400" b="0" i="0" u="none" strike="noStrike" cap="none" dirty="0">
              <a:solidFill>
                <a:srgbClr val="575757"/>
              </a:solidFill>
              <a:ea typeface="Lucida Sans"/>
              <a:sym typeface="Lucida Sans"/>
            </a:endParaRPr>
          </a:p>
          <a:p>
            <a:pPr marL="342900" marR="0" lvl="0" indent="0" algn="l" rtl="0">
              <a:lnSpc>
                <a:spcPct val="115000"/>
              </a:lnSpc>
              <a:spcBef>
                <a:spcPts val="0"/>
              </a:spcBef>
              <a:spcAft>
                <a:spcPts val="0"/>
              </a:spcAft>
              <a:buClr>
                <a:srgbClr val="575757"/>
              </a:buClr>
              <a:buSzPct val="109089"/>
              <a:buFont typeface="Noto Sans Symbols"/>
              <a:buChar char="✓"/>
            </a:pPr>
            <a:r>
              <a:rPr lang="en-US" sz="2200" b="0" i="0" u="none" strike="noStrike" cap="none" dirty="0">
                <a:solidFill>
                  <a:srgbClr val="575757"/>
                </a:solidFill>
                <a:ea typeface="Lucida Sans"/>
                <a:sym typeface="Lucida Sans"/>
              </a:rPr>
              <a:t>Consider adjustments  to instruction that shift the cognitive lift back to students</a:t>
            </a:r>
          </a:p>
        </p:txBody>
      </p:sp>
    </p:spTree>
  </p:cSld>
  <p:clrMapOvr>
    <a:masterClrMapping/>
  </p:clrMapOvr>
  <p:transition spd="slow">
    <p:fade/>
  </p:transition>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5469</Words>
  <Application>Microsoft Office PowerPoint</Application>
  <PresentationFormat>On-screen Show (4:3)</PresentationFormat>
  <Paragraphs>452</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Allerta</vt:lpstr>
      <vt:lpstr>Noto Sans Symbols</vt:lpstr>
      <vt:lpstr>Calibri</vt:lpstr>
      <vt:lpstr>Georgia</vt:lpstr>
      <vt:lpstr>Lucida Sans</vt:lpstr>
      <vt:lpstr>Arial</vt:lpstr>
      <vt:lpstr>July Webinar New Year's Resolution</vt:lpstr>
      <vt:lpstr>Who’s Doing the Work - Shifting the Lift in Math </vt:lpstr>
      <vt:lpstr>Introductions</vt:lpstr>
      <vt:lpstr>Who are Core Advocates?</vt:lpstr>
      <vt:lpstr>To learn more about Core Advocates…</vt:lpstr>
      <vt:lpstr>Tweet with us</vt:lpstr>
      <vt:lpstr>Webinar protocols</vt:lpstr>
      <vt:lpstr>Instructional Advocacy – A Definition</vt:lpstr>
      <vt:lpstr>Tell us about your efforts</vt:lpstr>
      <vt:lpstr>Goals of the webinar</vt:lpstr>
      <vt:lpstr>How does the Instructional Practice Guide (IPG) help teachers understand and create a classroom where students are actively engaged in meaningful mathematics? </vt:lpstr>
      <vt:lpstr>The Instructional Practice Guide: Coaching</vt:lpstr>
      <vt:lpstr>Core Actions in the IPG</vt:lpstr>
      <vt:lpstr>Standards for Mathematical Practice</vt:lpstr>
      <vt:lpstr>Core Action 3: Provide all students with opportunities to exhibit the math practices while engaging with the content of the lesson.</vt:lpstr>
      <vt:lpstr>Poll:   Which indicator(s) in Core Action 3 lead to students “doing the work” in a math classroom?</vt:lpstr>
      <vt:lpstr>Evidence for Core Action 3 Indicators  </vt:lpstr>
      <vt:lpstr>Evidence for Core Action 3 Indicators  </vt:lpstr>
      <vt:lpstr>Evidence for Core Action 3 Indicators  </vt:lpstr>
      <vt:lpstr>What does it look like when students are holding the majority of the cognitive lift in math class?</vt:lpstr>
      <vt:lpstr>Student engagement</vt:lpstr>
      <vt:lpstr>Shifting the Lift for Math Worth Doing</vt:lpstr>
      <vt:lpstr>Talk Time</vt:lpstr>
      <vt:lpstr>Responding to Struggle</vt:lpstr>
      <vt:lpstr>Question: As you reflect on a recent learning experience, what means of engagement best supported your learning?</vt:lpstr>
      <vt:lpstr>Data Collection:Instructional Practice Guide Core Action 3</vt:lpstr>
      <vt:lpstr>Data Collection - Who’s Doing the Work?</vt:lpstr>
      <vt:lpstr>What instructional practices can be used or adapted to shift the cognitive lift to students?</vt:lpstr>
      <vt:lpstr>Question: What obstacles do teachers face in shifting the lift in math to students?</vt:lpstr>
      <vt:lpstr>Common obstacles</vt:lpstr>
      <vt:lpstr>Adjustments that shift the cognitive lift to students</vt:lpstr>
      <vt:lpstr>Obstacle: Teachers feel pressed for time - it’s faster and easier to use direct instruction to cover content.</vt:lpstr>
      <vt:lpstr>Obstacle: Teachers and students think math instruction is being told the rules or procedures and engaging in rote practice.</vt:lpstr>
      <vt:lpstr>Special Guest Core Advocate: Melissa Higgins 7th Grade Math Teacher Murphy Creek P-8, Aurora, CO  </vt:lpstr>
      <vt:lpstr>Belief that ALL students can access the learning</vt:lpstr>
      <vt:lpstr>Leading by Example:  Risk taking by letting go of control of the learning</vt:lpstr>
      <vt:lpstr>Balancing time needed to understand and still cover the content</vt:lpstr>
      <vt:lpstr>Special Guest Core Advocate: Jaimee Massie Elementary Math TOSA Eugene 4J SD, Eugene, Oregon  </vt:lpstr>
      <vt:lpstr>Safe Risk-taking to Build an Intentional Math Community</vt:lpstr>
      <vt:lpstr>Anticipating &amp; Collecting Student Strategies</vt:lpstr>
      <vt:lpstr>Maybe it’s not the math, maybe it’s access</vt:lpstr>
      <vt:lpstr>Questions for webinar guests?</vt:lpstr>
      <vt:lpstr>Set a goal:  As you reflect on the indicators of Core Action 3 of the IPG, set an intention around improving one or more in your own classroom.  What evidence could you collect to measure your progress? What evidence could you collect to determine the impact on student learning?</vt:lpstr>
      <vt:lpstr>Resources  Principles for the Design of Mathematics Curricula: Promoting Language and Content Development  Rachel Lambert – MATHEMATIZING4ALL Collection of math and disability resources  </vt:lpstr>
      <vt:lpstr>Instructional Advocacy – A Definition</vt:lpstr>
      <vt:lpstr>Tell us about your successes</vt:lpstr>
      <vt:lpstr>Please join us again next month!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2017-09-07T17:47:41Z</dcterms:modified>
</cp:coreProperties>
</file>